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66" r:id="rId3"/>
    <p:sldId id="257" r:id="rId4"/>
    <p:sldId id="258" r:id="rId5"/>
    <p:sldId id="259" r:id="rId6"/>
    <p:sldId id="260" r:id="rId7"/>
    <p:sldId id="269" r:id="rId8"/>
    <p:sldId id="362" r:id="rId9"/>
    <p:sldId id="363" r:id="rId10"/>
    <p:sldId id="261" r:id="rId11"/>
    <p:sldId id="262" r:id="rId12"/>
    <p:sldId id="364" r:id="rId13"/>
    <p:sldId id="263" r:id="rId14"/>
    <p:sldId id="2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265" r:id="rId30"/>
    <p:sldId id="379" r:id="rId31"/>
    <p:sldId id="380" r:id="rId32"/>
    <p:sldId id="382" r:id="rId33"/>
    <p:sldId id="381" r:id="rId34"/>
    <p:sldId id="383" r:id="rId35"/>
    <p:sldId id="384" r:id="rId36"/>
    <p:sldId id="385" r:id="rId37"/>
    <p:sldId id="386" r:id="rId38"/>
    <p:sldId id="387" r:id="rId39"/>
    <p:sldId id="388" r:id="rId40"/>
    <p:sldId id="389" r:id="rId41"/>
    <p:sldId id="390" r:id="rId42"/>
    <p:sldId id="391" r:id="rId43"/>
    <p:sldId id="392" r:id="rId44"/>
    <p:sldId id="39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546D0E-756B-AE49-AB9D-DA9870FC7161}" v="100" dt="2023-04-21T17:23:09.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29"/>
    <p:restoredTop sz="94719"/>
  </p:normalViewPr>
  <p:slideViewPr>
    <p:cSldViewPr snapToGrid="0">
      <p:cViewPr varScale="1">
        <p:scale>
          <a:sx n="111" d="100"/>
          <a:sy n="111" d="100"/>
        </p:scale>
        <p:origin x="232"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0EA5F-C2EA-AE4A-A09B-4F3BC5671B50}"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78CBB-F904-1F4C-A08A-68FC8027C09D}" type="slidenum">
              <a:rPr lang="en-US" smtClean="0"/>
              <a:t>‹#›</a:t>
            </a:fld>
            <a:endParaRPr lang="en-US"/>
          </a:p>
        </p:txBody>
      </p:sp>
    </p:spTree>
    <p:extLst>
      <p:ext uri="{BB962C8B-B14F-4D97-AF65-F5344CB8AC3E}">
        <p14:creationId xmlns:p14="http://schemas.microsoft.com/office/powerpoint/2010/main" val="2178754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978CBB-F904-1F4C-A08A-68FC8027C09D}" type="slidenum">
              <a:rPr lang="en-US" smtClean="0"/>
              <a:t>29</a:t>
            </a:fld>
            <a:endParaRPr lang="en-US"/>
          </a:p>
        </p:txBody>
      </p:sp>
    </p:spTree>
    <p:extLst>
      <p:ext uri="{BB962C8B-B14F-4D97-AF65-F5344CB8AC3E}">
        <p14:creationId xmlns:p14="http://schemas.microsoft.com/office/powerpoint/2010/main" val="180836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A482-A20F-5C8A-EEC1-BFE558C35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CF5461-3908-9B9D-C4CE-6637FBC3EB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B15BC7-51F9-7568-A76D-CB1B5D4E1BB6}"/>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5" name="Footer Placeholder 4">
            <a:extLst>
              <a:ext uri="{FF2B5EF4-FFF2-40B4-BE49-F238E27FC236}">
                <a16:creationId xmlns:a16="http://schemas.microsoft.com/office/drawing/2014/main" id="{4E335F75-6570-68D2-814C-B9FCCCAA9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943AA-9870-DBC2-5028-47914D3D0A2D}"/>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190348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C5D2-9642-99A7-F3DB-06114FB534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13B99C-285C-CF87-CD75-88ACDB6476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A591E-050B-B993-781D-FA36B0195D2E}"/>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5" name="Footer Placeholder 4">
            <a:extLst>
              <a:ext uri="{FF2B5EF4-FFF2-40B4-BE49-F238E27FC236}">
                <a16:creationId xmlns:a16="http://schemas.microsoft.com/office/drawing/2014/main" id="{22AE479B-FE7E-AD00-F826-436BD415E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2636C-519F-950B-3969-83F196002F27}"/>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2356212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2104BC-B98F-C2E5-4DC2-892163CF5B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F5F364-F6A9-4AFC-1A73-026AB46928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70E88-9177-D439-139D-BCB9CEDDDFBE}"/>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5" name="Footer Placeholder 4">
            <a:extLst>
              <a:ext uri="{FF2B5EF4-FFF2-40B4-BE49-F238E27FC236}">
                <a16:creationId xmlns:a16="http://schemas.microsoft.com/office/drawing/2014/main" id="{5110F6E3-6928-0FFA-855B-4287367DB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76A96-8498-8FCA-8246-97C84FF9A62D}"/>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4153916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46C0-3D3E-46F4-ED29-985CD7E9DA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C7F2F0-210C-195C-6524-3FD006B220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424FC-0B8C-AA49-BA13-ED61CDB58F75}"/>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5" name="Footer Placeholder 4">
            <a:extLst>
              <a:ext uri="{FF2B5EF4-FFF2-40B4-BE49-F238E27FC236}">
                <a16:creationId xmlns:a16="http://schemas.microsoft.com/office/drawing/2014/main" id="{DF6634FC-127F-9221-3BB5-3854F5FAB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09CD4-E6FF-A71C-35C0-FCED53189C5C}"/>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296384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6ECB-EE99-3094-C5A4-21935707B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69AE14-8D3F-AA8F-2B81-19A5A45B8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C8D7E1-EB44-A55A-E0F3-E189F17C66C4}"/>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5" name="Footer Placeholder 4">
            <a:extLst>
              <a:ext uri="{FF2B5EF4-FFF2-40B4-BE49-F238E27FC236}">
                <a16:creationId xmlns:a16="http://schemas.microsoft.com/office/drawing/2014/main" id="{A4A9015E-4DFA-0CF9-87BC-EAE608433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9D63A-FD51-5028-78DC-35FFB5810B5E}"/>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1400427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53A7-662E-389F-2172-0D6C16745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D2E445-CD02-EDE7-3D37-9D68726328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1A67BA-20AB-B918-00BB-E018EFA286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5E2021-171F-CA48-BCFC-86C01B1C0F8F}"/>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6" name="Footer Placeholder 5">
            <a:extLst>
              <a:ext uri="{FF2B5EF4-FFF2-40B4-BE49-F238E27FC236}">
                <a16:creationId xmlns:a16="http://schemas.microsoft.com/office/drawing/2014/main" id="{D998DE85-D8AA-0B2B-8431-3680DEBC78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31FC7-663B-2BDC-2E83-60E183540551}"/>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283415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ED99-5029-FAC6-4CC5-0DAFBA65F7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C3BB38-0A11-5957-D797-45E9DDDF2F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ED5B25-4375-209F-D539-6B9DB0EE59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DD6967-2428-A4F9-5F52-53DA7105F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D30898-C532-8CA8-DBC5-5D1A44B6A5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A35648-F36A-DA38-CB0F-7985CE35ECCC}"/>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8" name="Footer Placeholder 7">
            <a:extLst>
              <a:ext uri="{FF2B5EF4-FFF2-40B4-BE49-F238E27FC236}">
                <a16:creationId xmlns:a16="http://schemas.microsoft.com/office/drawing/2014/main" id="{431276E5-1449-0D11-7792-326B14CE45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9AC019-1C4D-AA4E-CAA0-31E0BFD446D3}"/>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69279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1AF6-12B5-663B-F3D4-E7AC6280E7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660489-19BD-0BFA-691F-CE8B81A2B9DF}"/>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4" name="Footer Placeholder 3">
            <a:extLst>
              <a:ext uri="{FF2B5EF4-FFF2-40B4-BE49-F238E27FC236}">
                <a16:creationId xmlns:a16="http://schemas.microsoft.com/office/drawing/2014/main" id="{63C0E288-2498-3CA0-D439-C6AED00FB0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22B5BF-3385-E0BA-440A-9B4131B2484D}"/>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2118571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258E71-8899-28D7-ABBE-86B36A57C197}"/>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3" name="Footer Placeholder 2">
            <a:extLst>
              <a:ext uri="{FF2B5EF4-FFF2-40B4-BE49-F238E27FC236}">
                <a16:creationId xmlns:a16="http://schemas.microsoft.com/office/drawing/2014/main" id="{A433C652-5AB5-0739-BAB9-6658D0D5BE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4B2238-D104-F4CB-DC2E-AF5742F1EE7E}"/>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714918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2ADC-FEBD-092D-E452-627DE975C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EB88CD-4959-5C9F-5080-58CA1E91F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E7C729-19ED-64F6-6776-80606F99D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A0749E-F0B9-E0AB-AA51-7AB6EF0A5F4E}"/>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6" name="Footer Placeholder 5">
            <a:extLst>
              <a:ext uri="{FF2B5EF4-FFF2-40B4-BE49-F238E27FC236}">
                <a16:creationId xmlns:a16="http://schemas.microsoft.com/office/drawing/2014/main" id="{2AB4B597-0B75-FBF4-E18D-FF4E7D418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40B25-6C0E-3F7C-852B-74F30555AFC0}"/>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450291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E2E6-572C-DD6D-48D8-D949FE476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4069FB-2A43-F87E-6D00-1CF79496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1112F0-7F6C-CB71-F5AC-022174A940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C42FD-CB4A-2384-FA54-2D93AEC764CA}"/>
              </a:ext>
            </a:extLst>
          </p:cNvPr>
          <p:cNvSpPr>
            <a:spLocks noGrp="1"/>
          </p:cNvSpPr>
          <p:nvPr>
            <p:ph type="dt" sz="half" idx="10"/>
          </p:nvPr>
        </p:nvSpPr>
        <p:spPr/>
        <p:txBody>
          <a:bodyPr/>
          <a:lstStyle/>
          <a:p>
            <a:fld id="{8CAEB500-0C80-844F-9D18-FA7ABCC7EB0C}" type="datetimeFigureOut">
              <a:rPr lang="en-US" smtClean="0"/>
              <a:t>4/19/23</a:t>
            </a:fld>
            <a:endParaRPr lang="en-US"/>
          </a:p>
        </p:txBody>
      </p:sp>
      <p:sp>
        <p:nvSpPr>
          <p:cNvPr id="6" name="Footer Placeholder 5">
            <a:extLst>
              <a:ext uri="{FF2B5EF4-FFF2-40B4-BE49-F238E27FC236}">
                <a16:creationId xmlns:a16="http://schemas.microsoft.com/office/drawing/2014/main" id="{BBBBB29C-207F-7870-49BC-4D8F857C5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1C49F-1AEA-E095-DD47-BA462BC1F641}"/>
              </a:ext>
            </a:extLst>
          </p:cNvPr>
          <p:cNvSpPr>
            <a:spLocks noGrp="1"/>
          </p:cNvSpPr>
          <p:nvPr>
            <p:ph type="sldNum" sz="quarter" idx="12"/>
          </p:nvPr>
        </p:nvSpPr>
        <p:spPr/>
        <p:txBody>
          <a:bodyPr/>
          <a:lstStyle/>
          <a:p>
            <a:fld id="{251DBAE9-2B4B-A840-97A1-73772F9F2D6F}" type="slidenum">
              <a:rPr lang="en-US" smtClean="0"/>
              <a:t>‹#›</a:t>
            </a:fld>
            <a:endParaRPr lang="en-US"/>
          </a:p>
        </p:txBody>
      </p:sp>
    </p:spTree>
    <p:extLst>
      <p:ext uri="{BB962C8B-B14F-4D97-AF65-F5344CB8AC3E}">
        <p14:creationId xmlns:p14="http://schemas.microsoft.com/office/powerpoint/2010/main" val="3802081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0CA0C-D9F2-4ECD-D615-C68135E039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22F47B-53F8-A351-C85D-847C2122C8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AEC381-030F-B019-ABAE-4EDB39C65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EB500-0C80-844F-9D18-FA7ABCC7EB0C}" type="datetimeFigureOut">
              <a:rPr lang="en-US" smtClean="0"/>
              <a:t>4/19/23</a:t>
            </a:fld>
            <a:endParaRPr lang="en-US"/>
          </a:p>
        </p:txBody>
      </p:sp>
      <p:sp>
        <p:nvSpPr>
          <p:cNvPr id="5" name="Footer Placeholder 4">
            <a:extLst>
              <a:ext uri="{FF2B5EF4-FFF2-40B4-BE49-F238E27FC236}">
                <a16:creationId xmlns:a16="http://schemas.microsoft.com/office/drawing/2014/main" id="{6D84A942-A205-4995-D772-3D6F0E7AD3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542479-642A-C87F-E556-B56F98BA0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DBAE9-2B4B-A840-97A1-73772F9F2D6F}" type="slidenum">
              <a:rPr lang="en-US" smtClean="0"/>
              <a:t>‹#›</a:t>
            </a:fld>
            <a:endParaRPr lang="en-US"/>
          </a:p>
        </p:txBody>
      </p:sp>
    </p:spTree>
    <p:extLst>
      <p:ext uri="{BB962C8B-B14F-4D97-AF65-F5344CB8AC3E}">
        <p14:creationId xmlns:p14="http://schemas.microsoft.com/office/powerpoint/2010/main" val="3485821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tree/main/Clean_various_affiliation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tree/main/Tag_data/Tag_TEI"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s://teibyexample.org/exercises/TBED04v00.ht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thdl.ntu.edu.tw/THDL/RetrieveDocs.php"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tree/main/Data_extraction/Deed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140.109.240.105:300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iscord.gg/RjfbFHTn"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ccsdigitalchina/generative_ai_east_asian_studies"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567B9-5F14-1FC5-70F9-C3F3C940FAD7}"/>
              </a:ext>
            </a:extLst>
          </p:cNvPr>
          <p:cNvSpPr>
            <a:spLocks noGrp="1"/>
          </p:cNvSpPr>
          <p:nvPr>
            <p:ph type="ctrTitle"/>
          </p:nvPr>
        </p:nvSpPr>
        <p:spPr/>
        <p:txBody>
          <a:bodyPr/>
          <a:lstStyle/>
          <a:p>
            <a:r>
              <a:rPr lang="en-US" dirty="0"/>
              <a:t>Generative AI for East Asian Studies</a:t>
            </a:r>
          </a:p>
        </p:txBody>
      </p:sp>
      <p:sp>
        <p:nvSpPr>
          <p:cNvPr id="3" name="Subtitle 2">
            <a:extLst>
              <a:ext uri="{FF2B5EF4-FFF2-40B4-BE49-F238E27FC236}">
                <a16:creationId xmlns:a16="http://schemas.microsoft.com/office/drawing/2014/main" id="{255EE58B-BB96-9D4E-9A7B-6A9C26C90F38}"/>
              </a:ext>
            </a:extLst>
          </p:cNvPr>
          <p:cNvSpPr>
            <a:spLocks noGrp="1"/>
          </p:cNvSpPr>
          <p:nvPr>
            <p:ph type="subTitle" idx="1"/>
          </p:nvPr>
        </p:nvSpPr>
        <p:spPr>
          <a:xfrm>
            <a:off x="1524000" y="3602037"/>
            <a:ext cx="9645570" cy="2706165"/>
          </a:xfrm>
        </p:spPr>
        <p:txBody>
          <a:bodyPr>
            <a:normAutofit fontScale="92500" lnSpcReduction="20000"/>
          </a:bodyPr>
          <a:lstStyle/>
          <a:p>
            <a:r>
              <a:rPr lang="en-US" dirty="0" err="1"/>
              <a:t>Hongsu</a:t>
            </a:r>
            <a:r>
              <a:rPr lang="en-US" dirty="0"/>
              <a:t> Wang, Senior Project Manager, CBDB</a:t>
            </a:r>
          </a:p>
          <a:p>
            <a:r>
              <a:rPr lang="en-US" dirty="0"/>
              <a:t>Kwok-leong Tang, Digital China Fellow, FCCS; Lecturer, EALC</a:t>
            </a:r>
          </a:p>
          <a:p>
            <a:endParaRPr lang="en-US" dirty="0"/>
          </a:p>
          <a:p>
            <a:r>
              <a:rPr lang="en-US" altLang="zh-TW" dirty="0"/>
              <a:t>Supported</a:t>
            </a:r>
            <a:r>
              <a:rPr lang="zh-TW" altLang="en-US" dirty="0"/>
              <a:t> </a:t>
            </a:r>
            <a:r>
              <a:rPr lang="en-US" altLang="zh-TW" dirty="0"/>
              <a:t>by</a:t>
            </a:r>
            <a:r>
              <a:rPr lang="zh-TW" altLang="en-US" dirty="0"/>
              <a:t> </a:t>
            </a:r>
            <a:endParaRPr lang="en-US" altLang="zh-TW" dirty="0"/>
          </a:p>
          <a:p>
            <a:r>
              <a:rPr lang="en-US" altLang="zh-TW" dirty="0"/>
              <a:t>Digital</a:t>
            </a:r>
            <a:r>
              <a:rPr lang="zh-TW" altLang="en-US" dirty="0"/>
              <a:t> </a:t>
            </a:r>
            <a:r>
              <a:rPr lang="en-US" altLang="zh-TW" dirty="0"/>
              <a:t>China</a:t>
            </a:r>
            <a:r>
              <a:rPr lang="zh-TW" altLang="en-US" dirty="0"/>
              <a:t> </a:t>
            </a:r>
            <a:r>
              <a:rPr lang="en-US" altLang="zh-TW" dirty="0"/>
              <a:t>Initiative</a:t>
            </a:r>
          </a:p>
          <a:p>
            <a:r>
              <a:rPr lang="en-US" altLang="zh-TW" dirty="0"/>
              <a:t>Fairbank</a:t>
            </a:r>
            <a:r>
              <a:rPr lang="zh-TW" altLang="en-US" dirty="0"/>
              <a:t> </a:t>
            </a:r>
            <a:r>
              <a:rPr lang="en-US" altLang="zh-TW" dirty="0"/>
              <a:t>Center</a:t>
            </a:r>
            <a:r>
              <a:rPr lang="zh-TW" altLang="en-US" dirty="0"/>
              <a:t> </a:t>
            </a:r>
            <a:r>
              <a:rPr lang="en-US" altLang="zh-TW" dirty="0"/>
              <a:t>for</a:t>
            </a:r>
            <a:r>
              <a:rPr lang="zh-TW" altLang="en-US" dirty="0"/>
              <a:t> </a:t>
            </a:r>
            <a:r>
              <a:rPr lang="en-US" altLang="zh-TW" dirty="0"/>
              <a:t>Chinese</a:t>
            </a:r>
            <a:r>
              <a:rPr lang="zh-TW" altLang="en-US" dirty="0"/>
              <a:t> </a:t>
            </a:r>
            <a:r>
              <a:rPr lang="en-US" altLang="zh-TW" dirty="0"/>
              <a:t>Studies</a:t>
            </a:r>
          </a:p>
          <a:p>
            <a:r>
              <a:rPr lang="en-US" altLang="zh-TW" dirty="0"/>
              <a:t>China</a:t>
            </a:r>
            <a:r>
              <a:rPr lang="zh-TW" altLang="en-US" dirty="0"/>
              <a:t> </a:t>
            </a:r>
            <a:r>
              <a:rPr lang="en-US" altLang="zh-TW" dirty="0"/>
              <a:t>Biographical</a:t>
            </a:r>
            <a:r>
              <a:rPr lang="zh-TW" altLang="en-US" dirty="0"/>
              <a:t> </a:t>
            </a:r>
            <a:r>
              <a:rPr lang="en-US" altLang="zh-TW" dirty="0"/>
              <a:t>Database</a:t>
            </a:r>
            <a:r>
              <a:rPr lang="zh-TW" altLang="en-US" dirty="0"/>
              <a:t> </a:t>
            </a:r>
            <a:r>
              <a:rPr lang="en-US" altLang="zh-TW"/>
              <a:t>Project</a:t>
            </a:r>
            <a:endParaRPr lang="en-US" dirty="0"/>
          </a:p>
        </p:txBody>
      </p:sp>
    </p:spTree>
    <p:extLst>
      <p:ext uri="{BB962C8B-B14F-4D97-AF65-F5344CB8AC3E}">
        <p14:creationId xmlns:p14="http://schemas.microsoft.com/office/powerpoint/2010/main" val="3205341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7DBE-FA05-10F9-1E4D-6BBA75A6A0AA}"/>
              </a:ext>
            </a:extLst>
          </p:cNvPr>
          <p:cNvSpPr>
            <a:spLocks noGrp="1"/>
          </p:cNvSpPr>
          <p:nvPr>
            <p:ph type="title"/>
          </p:nvPr>
        </p:nvSpPr>
        <p:spPr/>
        <p:txBody>
          <a:bodyPr/>
          <a:lstStyle/>
          <a:p>
            <a:r>
              <a:rPr lang="en-US" dirty="0"/>
              <a:t>What is generative artificial intelligence?</a:t>
            </a:r>
          </a:p>
        </p:txBody>
      </p:sp>
      <p:sp>
        <p:nvSpPr>
          <p:cNvPr id="3" name="Content Placeholder 2">
            <a:extLst>
              <a:ext uri="{FF2B5EF4-FFF2-40B4-BE49-F238E27FC236}">
                <a16:creationId xmlns:a16="http://schemas.microsoft.com/office/drawing/2014/main" id="{E6993AB6-4213-122F-7366-49A3478DB449}"/>
              </a:ext>
            </a:extLst>
          </p:cNvPr>
          <p:cNvSpPr>
            <a:spLocks noGrp="1"/>
          </p:cNvSpPr>
          <p:nvPr>
            <p:ph idx="1"/>
          </p:nvPr>
        </p:nvSpPr>
        <p:spPr/>
        <p:txBody>
          <a:bodyPr/>
          <a:lstStyle/>
          <a:p>
            <a:pPr marL="0" indent="0">
              <a:buNone/>
            </a:pPr>
            <a:r>
              <a:rPr lang="en-US" b="0" i="0" dirty="0">
                <a:solidFill>
                  <a:srgbClr val="374151"/>
                </a:solidFill>
                <a:effectLst/>
                <a:latin typeface="Söhne"/>
              </a:rPr>
              <a:t>Generative AI refers to a class of artificial intelligence models designed to create new content, data, or patterns based on the input data they have been trained on. These models learn the underlying structure, relationships, and features of the data, and then generate new instances that resemble the original dataset. (By </a:t>
            </a:r>
            <a:r>
              <a:rPr lang="en-US" b="0" i="0" dirty="0" err="1">
                <a:solidFill>
                  <a:srgbClr val="374151"/>
                </a:solidFill>
                <a:effectLst/>
                <a:latin typeface="Söhne"/>
              </a:rPr>
              <a:t>ChatGPT</a:t>
            </a:r>
            <a:r>
              <a:rPr lang="zh-TW" altLang="en-US" b="0" i="0" dirty="0">
                <a:solidFill>
                  <a:srgbClr val="374151"/>
                </a:solidFill>
                <a:effectLst/>
                <a:latin typeface="Söhne"/>
              </a:rPr>
              <a:t> </a:t>
            </a:r>
            <a:r>
              <a:rPr lang="en-US" altLang="zh-TW" b="0" i="0" dirty="0">
                <a:solidFill>
                  <a:srgbClr val="374151"/>
                </a:solidFill>
                <a:effectLst/>
                <a:latin typeface="Söhne"/>
              </a:rPr>
              <a:t>GPT</a:t>
            </a:r>
            <a:r>
              <a:rPr lang="en-US" altLang="zh-TW" dirty="0">
                <a:solidFill>
                  <a:srgbClr val="374151"/>
                </a:solidFill>
                <a:latin typeface="Söhne"/>
              </a:rPr>
              <a:t>-</a:t>
            </a:r>
            <a:r>
              <a:rPr lang="en-US" b="0" i="0" dirty="0">
                <a:solidFill>
                  <a:srgbClr val="374151"/>
                </a:solidFill>
                <a:effectLst/>
                <a:latin typeface="Söhne"/>
              </a:rPr>
              <a:t>3.5)</a:t>
            </a:r>
            <a:endParaRPr lang="en-US" dirty="0"/>
          </a:p>
        </p:txBody>
      </p:sp>
    </p:spTree>
    <p:extLst>
      <p:ext uri="{BB962C8B-B14F-4D97-AF65-F5344CB8AC3E}">
        <p14:creationId xmlns:p14="http://schemas.microsoft.com/office/powerpoint/2010/main" val="376616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E221E-5B71-E9F9-B2B6-9E2ADA64730D}"/>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Common tasks</a:t>
            </a:r>
          </a:p>
        </p:txBody>
      </p:sp>
      <p:sp>
        <p:nvSpPr>
          <p:cNvPr id="205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colorful, flying, colors, blue&#10;&#10;Description automatically generated">
            <a:extLst>
              <a:ext uri="{FF2B5EF4-FFF2-40B4-BE49-F238E27FC236}">
                <a16:creationId xmlns:a16="http://schemas.microsoft.com/office/drawing/2014/main" id="{50632B63-8430-3F4D-9D74-F17CC2E5BD17}"/>
              </a:ext>
            </a:extLst>
          </p:cNvPr>
          <p:cNvPicPr>
            <a:picLocks noChangeAspect="1"/>
          </p:cNvPicPr>
          <p:nvPr/>
        </p:nvPicPr>
        <p:blipFill>
          <a:blip r:embed="rId2"/>
          <a:stretch>
            <a:fillRect/>
          </a:stretch>
        </p:blipFill>
        <p:spPr>
          <a:xfrm>
            <a:off x="826185" y="2619784"/>
            <a:ext cx="2691030" cy="3600041"/>
          </a:xfrm>
          <a:prstGeom prst="rect">
            <a:avLst/>
          </a:prstGeom>
        </p:spPr>
      </p:pic>
      <p:pic>
        <p:nvPicPr>
          <p:cNvPr id="11" name="Picture 10" descr="Graphical user interface, text, email&#10;&#10;Description automatically generated">
            <a:extLst>
              <a:ext uri="{FF2B5EF4-FFF2-40B4-BE49-F238E27FC236}">
                <a16:creationId xmlns:a16="http://schemas.microsoft.com/office/drawing/2014/main" id="{D4E1151A-90B6-1701-EFD8-EF3F5E8CD4DA}"/>
              </a:ext>
            </a:extLst>
          </p:cNvPr>
          <p:cNvPicPr>
            <a:picLocks noChangeAspect="1"/>
          </p:cNvPicPr>
          <p:nvPr/>
        </p:nvPicPr>
        <p:blipFill>
          <a:blip r:embed="rId3"/>
          <a:stretch>
            <a:fillRect/>
          </a:stretch>
        </p:blipFill>
        <p:spPr>
          <a:xfrm>
            <a:off x="4216908" y="3076254"/>
            <a:ext cx="3758184" cy="2687100"/>
          </a:xfrm>
          <a:prstGeom prst="rect">
            <a:avLst/>
          </a:prstGeom>
        </p:spPr>
      </p:pic>
      <p:pic>
        <p:nvPicPr>
          <p:cNvPr id="2050" name="Picture 2" descr="text">
            <a:extLst>
              <a:ext uri="{FF2B5EF4-FFF2-40B4-BE49-F238E27FC236}">
                <a16:creationId xmlns:a16="http://schemas.microsoft.com/office/drawing/2014/main" id="{1663FD30-CEEC-8F53-0CC9-08C6CC9AAE9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41208" y="3292349"/>
            <a:ext cx="3758184" cy="225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631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icky notes with question marks">
            <a:extLst>
              <a:ext uri="{FF2B5EF4-FFF2-40B4-BE49-F238E27FC236}">
                <a16:creationId xmlns:a16="http://schemas.microsoft.com/office/drawing/2014/main" id="{324300C9-3F01-81A7-2A0E-A2948869829B}"/>
              </a:ext>
            </a:extLst>
          </p:cNvPr>
          <p:cNvPicPr>
            <a:picLocks noChangeAspect="1"/>
          </p:cNvPicPr>
          <p:nvPr/>
        </p:nvPicPr>
        <p:blipFill rotWithShape="1">
          <a:blip r:embed="rId2"/>
          <a:srcRect l="15628" r="-1" b="-1"/>
          <a:stretch/>
        </p:blipFill>
        <p:spPr>
          <a:xfrm>
            <a:off x="-2" y="10"/>
            <a:ext cx="8668512" cy="6857990"/>
          </a:xfrm>
          <a:prstGeom prst="rect">
            <a:avLst/>
          </a:prstGeom>
        </p:spPr>
      </p:pic>
      <p:sp>
        <p:nvSpPr>
          <p:cNvPr id="12"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8DBB54D-9CE3-2864-13EE-F87ECC6FE28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altLang="zh-TW" sz="4800"/>
              <a:t>Why ChatGPT surprised everyone?</a:t>
            </a:r>
            <a:endParaRPr lang="en-US" sz="480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62130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56016E-9E43-A1A3-22B9-8EAF354E812D}"/>
              </a:ext>
            </a:extLst>
          </p:cNvPr>
          <p:cNvSpPr>
            <a:spLocks noGrp="1"/>
          </p:cNvSpPr>
          <p:nvPr>
            <p:ph type="title"/>
          </p:nvPr>
        </p:nvSpPr>
        <p:spPr>
          <a:xfrm>
            <a:off x="572493" y="238539"/>
            <a:ext cx="11018520" cy="1434415"/>
          </a:xfrm>
        </p:spPr>
        <p:txBody>
          <a:bodyPr anchor="b">
            <a:normAutofit/>
          </a:bodyPr>
          <a:lstStyle/>
          <a:p>
            <a:r>
              <a:rPr lang="en-US" sz="5400"/>
              <a:t>Narrow artificial intelligence</a:t>
            </a:r>
          </a:p>
        </p:txBody>
      </p:sp>
      <p:sp>
        <p:nvSpPr>
          <p:cNvPr id="308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C0BD7F-7804-3936-4C8B-07601705DF08}"/>
              </a:ext>
            </a:extLst>
          </p:cNvPr>
          <p:cNvSpPr>
            <a:spLocks noGrp="1"/>
          </p:cNvSpPr>
          <p:nvPr>
            <p:ph idx="1"/>
          </p:nvPr>
        </p:nvSpPr>
        <p:spPr>
          <a:xfrm>
            <a:off x="572493" y="2071316"/>
            <a:ext cx="6713552" cy="4119172"/>
          </a:xfrm>
        </p:spPr>
        <p:txBody>
          <a:bodyPr anchor="t">
            <a:normAutofit/>
          </a:bodyPr>
          <a:lstStyle/>
          <a:p>
            <a:r>
              <a:rPr lang="en-US" sz="2200" dirty="0"/>
              <a:t>Weak AI, aka narrow artificial intelligence (narrow AI), refers to AI systems designed to perform specific tasks or solve particular problems. </a:t>
            </a:r>
            <a:r>
              <a:rPr lang="en-US" sz="2200" dirty="0">
                <a:solidFill>
                  <a:srgbClr val="FF0000"/>
                </a:solidFill>
              </a:rPr>
              <a:t>These systems are highly specialized and excel in their designated tasks but lack the ability to generalize their knowledge or understanding to perform tasks outside their domain</a:t>
            </a:r>
            <a:r>
              <a:rPr lang="en-US" sz="2200" dirty="0"/>
              <a:t>. Examples of narrow AI include speech recognition systems, recommendation engines, and image recognition software.</a:t>
            </a:r>
          </a:p>
        </p:txBody>
      </p:sp>
      <p:pic>
        <p:nvPicPr>
          <p:cNvPr id="3074" name="Picture 2">
            <a:extLst>
              <a:ext uri="{FF2B5EF4-FFF2-40B4-BE49-F238E27FC236}">
                <a16:creationId xmlns:a16="http://schemas.microsoft.com/office/drawing/2014/main" id="{B215CAF3-FC6D-50F6-813A-D41E50A9DE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00" r="10310"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48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252CEC-5D55-1454-1520-1417577CDD2E}"/>
              </a:ext>
            </a:extLst>
          </p:cNvPr>
          <p:cNvSpPr>
            <a:spLocks noGrp="1"/>
          </p:cNvSpPr>
          <p:nvPr>
            <p:ph type="title"/>
          </p:nvPr>
        </p:nvSpPr>
        <p:spPr>
          <a:xfrm>
            <a:off x="572493" y="238539"/>
            <a:ext cx="11018520" cy="1434415"/>
          </a:xfrm>
        </p:spPr>
        <p:txBody>
          <a:bodyPr anchor="b">
            <a:normAutofit/>
          </a:bodyPr>
          <a:lstStyle/>
          <a:p>
            <a:r>
              <a:rPr lang="en-US" sz="5400" dirty="0">
                <a:latin typeface="Söhne"/>
              </a:rPr>
              <a:t>A</a:t>
            </a:r>
            <a:r>
              <a:rPr lang="en-US" sz="5400" b="0" i="0" dirty="0">
                <a:effectLst/>
                <a:latin typeface="Söhne"/>
              </a:rPr>
              <a:t>rtificial</a:t>
            </a:r>
            <a:r>
              <a:rPr lang="zh-TW" altLang="en-US" sz="5400" b="0" i="0" dirty="0">
                <a:effectLst/>
                <a:latin typeface="Söhne"/>
              </a:rPr>
              <a:t> </a:t>
            </a:r>
            <a:r>
              <a:rPr lang="en-US" altLang="zh-TW" sz="5400" b="0" i="0" dirty="0">
                <a:effectLst/>
                <a:latin typeface="Söhne"/>
              </a:rPr>
              <a:t>general</a:t>
            </a:r>
            <a:r>
              <a:rPr lang="en-US" sz="5400" b="0" i="0" dirty="0">
                <a:effectLst/>
                <a:latin typeface="Söhne"/>
              </a:rPr>
              <a:t> intelligence</a:t>
            </a:r>
            <a:endParaRPr lang="en-US" sz="5400" dirty="0"/>
          </a:p>
        </p:txBody>
      </p:sp>
      <p:sp>
        <p:nvSpPr>
          <p:cNvPr id="410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47CB94-5EC0-5BA1-912C-D7E0AC985891}"/>
              </a:ext>
            </a:extLst>
          </p:cNvPr>
          <p:cNvSpPr>
            <a:spLocks noGrp="1"/>
          </p:cNvSpPr>
          <p:nvPr>
            <p:ph idx="1"/>
          </p:nvPr>
        </p:nvSpPr>
        <p:spPr>
          <a:xfrm>
            <a:off x="572493" y="2071316"/>
            <a:ext cx="6713552" cy="4119172"/>
          </a:xfrm>
        </p:spPr>
        <p:txBody>
          <a:bodyPr anchor="t">
            <a:normAutofit/>
          </a:bodyPr>
          <a:lstStyle/>
          <a:p>
            <a:r>
              <a:rPr lang="en-US" sz="2200" dirty="0">
                <a:latin typeface="Söhne"/>
              </a:rPr>
              <a:t>Strong</a:t>
            </a:r>
            <a:r>
              <a:rPr lang="en-US" sz="2200" b="0" i="0" dirty="0">
                <a:effectLst/>
                <a:latin typeface="Söhne"/>
              </a:rPr>
              <a:t> AI, also known as artificial</a:t>
            </a:r>
            <a:r>
              <a:rPr lang="zh-TW" altLang="en-US" sz="2200" b="0" i="0" dirty="0">
                <a:effectLst/>
                <a:latin typeface="Söhne"/>
              </a:rPr>
              <a:t> </a:t>
            </a:r>
            <a:r>
              <a:rPr lang="en-US" altLang="zh-TW" sz="2200" b="0" i="0" dirty="0">
                <a:effectLst/>
                <a:latin typeface="Söhne"/>
              </a:rPr>
              <a:t>general</a:t>
            </a:r>
            <a:r>
              <a:rPr lang="en-US" sz="2200" b="0" i="0" dirty="0">
                <a:effectLst/>
                <a:latin typeface="Söhne"/>
              </a:rPr>
              <a:t> intelligence</a:t>
            </a:r>
            <a:r>
              <a:rPr lang="zh-TW" altLang="en-US" sz="2200" b="0" i="0" dirty="0">
                <a:effectLst/>
                <a:latin typeface="Söhne"/>
              </a:rPr>
              <a:t> </a:t>
            </a:r>
            <a:r>
              <a:rPr lang="en-US" altLang="zh-TW" sz="2200" b="0" i="0" dirty="0">
                <a:effectLst/>
                <a:latin typeface="Söhne"/>
              </a:rPr>
              <a:t>(AGI)</a:t>
            </a:r>
            <a:r>
              <a:rPr lang="en-US" sz="2200" b="0" i="0" dirty="0">
                <a:effectLst/>
                <a:latin typeface="Söhne"/>
              </a:rPr>
              <a:t>, is a hypothetical form of AI that possesses the ability to understand, learn, and apply knowledge across a wide range of tasks and domains, much like a human being. </a:t>
            </a:r>
            <a:r>
              <a:rPr lang="en-US" altLang="zh-TW" sz="2200" dirty="0">
                <a:latin typeface="Söhne"/>
              </a:rPr>
              <a:t>AGI</a:t>
            </a:r>
            <a:r>
              <a:rPr lang="zh-TW" altLang="en-US" sz="2200" dirty="0">
                <a:latin typeface="Söhne"/>
              </a:rPr>
              <a:t> </a:t>
            </a:r>
            <a:r>
              <a:rPr lang="en-US" sz="2200" b="0" i="0" dirty="0">
                <a:effectLst/>
                <a:latin typeface="Söhne"/>
              </a:rPr>
              <a:t>would be capable of independent reasoning, problem-solving, and decision-making, </a:t>
            </a:r>
            <a:r>
              <a:rPr lang="en-US" sz="2200" b="0" i="0" dirty="0">
                <a:solidFill>
                  <a:srgbClr val="FF0000"/>
                </a:solidFill>
                <a:effectLst/>
                <a:latin typeface="Söhne"/>
              </a:rPr>
              <a:t>without being limited to a specific task or domain</a:t>
            </a:r>
            <a:r>
              <a:rPr lang="en-US" sz="2200" b="0" i="0" dirty="0">
                <a:effectLst/>
                <a:latin typeface="Söhne"/>
              </a:rPr>
              <a:t>. In essence, AGI</a:t>
            </a:r>
            <a:r>
              <a:rPr lang="zh-TW" altLang="en-US" sz="2200" b="0" i="0" dirty="0">
                <a:effectLst/>
                <a:latin typeface="Söhne"/>
              </a:rPr>
              <a:t> </a:t>
            </a:r>
            <a:r>
              <a:rPr lang="en-US" sz="2200" b="0" i="0" dirty="0">
                <a:effectLst/>
                <a:latin typeface="Söhne"/>
              </a:rPr>
              <a:t>would have human-like intelligence and cognitive abilities.</a:t>
            </a:r>
            <a:endParaRPr lang="en-US" sz="2200" dirty="0"/>
          </a:p>
        </p:txBody>
      </p:sp>
      <p:pic>
        <p:nvPicPr>
          <p:cNvPr id="4098" name="Picture 2" descr="Steven Spielberg's Divisive Ending For A.I. Artificial Intelligence Was  Stanley Kubrick's Original 'Vision'">
            <a:extLst>
              <a:ext uri="{FF2B5EF4-FFF2-40B4-BE49-F238E27FC236}">
                <a16:creationId xmlns:a16="http://schemas.microsoft.com/office/drawing/2014/main" id="{6DD395C3-4ECC-6890-C1DE-7ABC6C1B7C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17" r="23568"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773F3C-533B-EC4D-7972-CE118FD95381}"/>
              </a:ext>
            </a:extLst>
          </p:cNvPr>
          <p:cNvSpPr txBox="1"/>
          <p:nvPr/>
        </p:nvSpPr>
        <p:spPr>
          <a:xfrm>
            <a:off x="7858538" y="6154912"/>
            <a:ext cx="3746389" cy="369332"/>
          </a:xfrm>
          <a:prstGeom prst="rect">
            <a:avLst/>
          </a:prstGeom>
          <a:noFill/>
        </p:spPr>
        <p:txBody>
          <a:bodyPr wrap="square">
            <a:spAutoFit/>
          </a:bodyPr>
          <a:lstStyle/>
          <a:p>
            <a:pPr algn="l"/>
            <a:r>
              <a:rPr lang="en-US" b="0" dirty="0">
                <a:solidFill>
                  <a:srgbClr val="000000"/>
                </a:solidFill>
                <a:effectLst/>
                <a:latin typeface="Linux Libertine"/>
              </a:rPr>
              <a:t>Image</a:t>
            </a:r>
            <a:r>
              <a:rPr lang="zh-TW" altLang="en-US" b="0" dirty="0">
                <a:solidFill>
                  <a:srgbClr val="000000"/>
                </a:solidFill>
                <a:effectLst/>
                <a:latin typeface="Linux Libertine"/>
              </a:rPr>
              <a:t> </a:t>
            </a:r>
            <a:r>
              <a:rPr lang="en-US" altLang="zh-TW" b="0" dirty="0">
                <a:solidFill>
                  <a:srgbClr val="000000"/>
                </a:solidFill>
                <a:effectLst/>
                <a:latin typeface="Linux Libertine"/>
              </a:rPr>
              <a:t>from</a:t>
            </a:r>
            <a:r>
              <a:rPr lang="zh-TW" altLang="en-US" b="0" dirty="0">
                <a:solidFill>
                  <a:srgbClr val="000000"/>
                </a:solidFill>
                <a:effectLst/>
                <a:latin typeface="Linux Libertine"/>
              </a:rPr>
              <a:t> </a:t>
            </a:r>
            <a:r>
              <a:rPr lang="en-US" b="0" i="1" dirty="0">
                <a:solidFill>
                  <a:srgbClr val="000000"/>
                </a:solidFill>
                <a:effectLst/>
                <a:latin typeface="Linux Libertine"/>
              </a:rPr>
              <a:t>A.I. Artificial Intelligence</a:t>
            </a:r>
            <a:endParaRPr lang="en-US" b="0" i="0" dirty="0">
              <a:solidFill>
                <a:srgbClr val="000000"/>
              </a:solidFill>
              <a:effectLst/>
              <a:latin typeface="Linux Libertine"/>
            </a:endParaRPr>
          </a:p>
        </p:txBody>
      </p:sp>
    </p:spTree>
    <p:extLst>
      <p:ext uri="{BB962C8B-B14F-4D97-AF65-F5344CB8AC3E}">
        <p14:creationId xmlns:p14="http://schemas.microsoft.com/office/powerpoint/2010/main" val="3233215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2CF6EAB-FC68-89DB-39E0-441A8A58920B}"/>
              </a:ext>
            </a:extLst>
          </p:cNvPr>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TW" sz="4400">
                <a:latin typeface="+mj-lt"/>
                <a:ea typeface="+mj-ea"/>
                <a:cs typeface="+mj-cs"/>
              </a:rPr>
              <a:t>They told me AGI is impossible, then ChatGPT appeared and conquered the world!</a:t>
            </a:r>
            <a:endParaRPr lang="en-US" sz="4400">
              <a:latin typeface="+mj-lt"/>
              <a:ea typeface="+mj-ea"/>
              <a:cs typeface="+mj-cs"/>
            </a:endParaRPr>
          </a:p>
        </p:txBody>
      </p:sp>
      <p:pic>
        <p:nvPicPr>
          <p:cNvPr id="5122" name="Picture 2">
            <a:extLst>
              <a:ext uri="{FF2B5EF4-FFF2-40B4-BE49-F238E27FC236}">
                <a16:creationId xmlns:a16="http://schemas.microsoft.com/office/drawing/2014/main" id="{347607FB-1027-0E84-EF36-E99700D19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3" r="2" b="11118"/>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297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3D Rendering Of The Brain">
            <a:extLst>
              <a:ext uri="{FF2B5EF4-FFF2-40B4-BE49-F238E27FC236}">
                <a16:creationId xmlns:a16="http://schemas.microsoft.com/office/drawing/2014/main" id="{C7CA2602-DA9C-9E3A-046B-67EB76DBFD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7A11973-07C2-ECCF-020D-10E3F7B2778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Is </a:t>
            </a:r>
            <a:r>
              <a:rPr lang="en-US" sz="5200" dirty="0" err="1">
                <a:solidFill>
                  <a:srgbClr val="FFFFFF"/>
                </a:solidFill>
              </a:rPr>
              <a:t>ChatGPT</a:t>
            </a:r>
            <a:r>
              <a:rPr lang="en-US" sz="5200" dirty="0">
                <a:solidFill>
                  <a:srgbClr val="FFFFFF"/>
                </a:solidFill>
              </a:rPr>
              <a:t> an artificial general intelligence?</a:t>
            </a:r>
          </a:p>
        </p:txBody>
      </p:sp>
    </p:spTree>
    <p:extLst>
      <p:ext uri="{BB962C8B-B14F-4D97-AF65-F5344CB8AC3E}">
        <p14:creationId xmlns:p14="http://schemas.microsoft.com/office/powerpoint/2010/main" val="358858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4504C0-C90C-772B-6A15-0FFC0A7F6034}"/>
              </a:ext>
            </a:extLst>
          </p:cNvPr>
          <p:cNvSpPr txBox="1"/>
          <p:nvPr/>
        </p:nvSpPr>
        <p:spPr>
          <a:xfrm>
            <a:off x="691242" y="366623"/>
            <a:ext cx="10809515" cy="6124754"/>
          </a:xfrm>
          <a:prstGeom prst="rect">
            <a:avLst/>
          </a:prstGeom>
          <a:noFill/>
        </p:spPr>
        <p:txBody>
          <a:bodyPr wrap="square">
            <a:spAutoFit/>
          </a:bodyPr>
          <a:lstStyle/>
          <a:p>
            <a:pPr algn="l"/>
            <a:r>
              <a:rPr lang="en-US" sz="2800" b="0" i="0" dirty="0" err="1">
                <a:effectLst/>
                <a:latin typeface="Söhne"/>
              </a:rPr>
              <a:t>ChatGPT</a:t>
            </a:r>
            <a:r>
              <a:rPr lang="en-US" sz="2800" b="0" i="0" dirty="0">
                <a:effectLst/>
                <a:latin typeface="Söhne"/>
              </a:rPr>
              <a:t> is not an artificial general intelligence (AGI). It is a highly advanced example of narrow artificial intelligence (AI), specifically designed for natural language understanding and generation. While it can perform a wide range of tasks and answer questions across many domains, its abilities are limited to the specific tasks it has been trained on and the data it was exposed to during training.</a:t>
            </a:r>
          </a:p>
          <a:p>
            <a:pPr algn="l"/>
            <a:endParaRPr lang="en-US" sz="2800" b="0" i="0" dirty="0">
              <a:effectLst/>
              <a:latin typeface="Söhne"/>
            </a:endParaRPr>
          </a:p>
          <a:p>
            <a:pPr algn="l"/>
            <a:r>
              <a:rPr lang="en-US" sz="2800" b="0" i="0" dirty="0">
                <a:effectLst/>
                <a:latin typeface="Söhne"/>
              </a:rPr>
              <a:t>An AGI, on the other hand, would possess a level of intelligence comparable to human intelligence, enabling it to understand, learn, and apply its knowledge to a diverse range of tasks and problem-solving situations without being explicitly programmed for each specific task. As of now, no AI has achieved AGI status, and the development of AGI remains an open challenge in the field of artificial intelligence. (By </a:t>
            </a:r>
            <a:r>
              <a:rPr lang="en-US" sz="2800" b="0" i="0" dirty="0" err="1">
                <a:effectLst/>
                <a:latin typeface="Söhne"/>
              </a:rPr>
              <a:t>ChatGPT</a:t>
            </a:r>
            <a:r>
              <a:rPr lang="en-US" sz="2800" b="0" i="0" dirty="0">
                <a:effectLst/>
                <a:latin typeface="Söhne"/>
              </a:rPr>
              <a:t> GPT-4)</a:t>
            </a:r>
            <a:endParaRPr lang="en-US" sz="2800" dirty="0"/>
          </a:p>
        </p:txBody>
      </p:sp>
    </p:spTree>
    <p:extLst>
      <p:ext uri="{BB962C8B-B14F-4D97-AF65-F5344CB8AC3E}">
        <p14:creationId xmlns:p14="http://schemas.microsoft.com/office/powerpoint/2010/main" val="1598728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076F6D7B-310B-DF7E-4B2D-111E6F161848}"/>
              </a:ext>
            </a:extLst>
          </p:cNvPr>
          <p:cNvPicPr>
            <a:picLocks noChangeAspect="1"/>
          </p:cNvPicPr>
          <p:nvPr/>
        </p:nvPicPr>
        <p:blipFill rotWithShape="1">
          <a:blip r:embed="rId2">
            <a:alphaModFix amt="50000"/>
          </a:blip>
          <a:srcRect t="20193"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C3238D00-FE46-957D-FF69-9F25C171C79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4100">
                <a:solidFill>
                  <a:srgbClr val="FFFFFF"/>
                </a:solidFill>
              </a:rPr>
              <a:t>Generative Pre-trained Transformer (GPT) is one of the many large language models (LLMs). Other LLMs include PaLM (Google) and LLaMA (Meta).</a:t>
            </a: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46799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947EB9-3E5D-710D-2F6E-362D13321E14}"/>
              </a:ext>
            </a:extLst>
          </p:cNvPr>
          <p:cNvSpPr>
            <a:spLocks noGrp="1"/>
          </p:cNvSpPr>
          <p:nvPr>
            <p:ph type="title"/>
          </p:nvPr>
        </p:nvSpPr>
        <p:spPr>
          <a:xfrm>
            <a:off x="2555631" y="1441938"/>
            <a:ext cx="7080738" cy="3974124"/>
          </a:xfrm>
        </p:spPr>
        <p:txBody>
          <a:bodyPr>
            <a:normAutofit/>
          </a:bodyPr>
          <a:lstStyle/>
          <a:p>
            <a:pPr algn="ctr"/>
            <a:r>
              <a:rPr lang="en-US" sz="5400" dirty="0">
                <a:solidFill>
                  <a:schemeClr val="bg1">
                    <a:lumMod val="95000"/>
                    <a:lumOff val="5000"/>
                  </a:schemeClr>
                </a:solidFill>
              </a:rPr>
              <a:t>You can consider a LLM as a colossal AUTOCOMPLETE.</a:t>
            </a:r>
          </a:p>
        </p:txBody>
      </p:sp>
    </p:spTree>
    <p:extLst>
      <p:ext uri="{BB962C8B-B14F-4D97-AF65-F5344CB8AC3E}">
        <p14:creationId xmlns:p14="http://schemas.microsoft.com/office/powerpoint/2010/main" val="196458483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DDDC-EA90-3B86-C7A3-9A6D79DBD120}"/>
              </a:ext>
            </a:extLst>
          </p:cNvPr>
          <p:cNvSpPr>
            <a:spLocks noGrp="1"/>
          </p:cNvSpPr>
          <p:nvPr>
            <p:ph type="title"/>
          </p:nvPr>
        </p:nvSpPr>
        <p:spPr/>
        <p:txBody>
          <a:bodyPr/>
          <a:lstStyle/>
          <a:p>
            <a:r>
              <a:rPr lang="en-US" altLang="zh-TW" dirty="0"/>
              <a:t>Disclaimer</a:t>
            </a:r>
            <a:endParaRPr lang="en-US" dirty="0"/>
          </a:p>
        </p:txBody>
      </p:sp>
      <p:sp>
        <p:nvSpPr>
          <p:cNvPr id="3" name="Content Placeholder 2">
            <a:extLst>
              <a:ext uri="{FF2B5EF4-FFF2-40B4-BE49-F238E27FC236}">
                <a16:creationId xmlns:a16="http://schemas.microsoft.com/office/drawing/2014/main" id="{72AEAB3C-5CD8-55D4-33A7-1159A40F12EC}"/>
              </a:ext>
            </a:extLst>
          </p:cNvPr>
          <p:cNvSpPr>
            <a:spLocks noGrp="1"/>
          </p:cNvSpPr>
          <p:nvPr>
            <p:ph idx="1"/>
          </p:nvPr>
        </p:nvSpPr>
        <p:spPr/>
        <p:txBody>
          <a:bodyPr/>
          <a:lstStyle/>
          <a:p>
            <a:pPr marL="0" indent="0">
              <a:buNone/>
            </a:pPr>
            <a:r>
              <a:rPr lang="en-US" b="0" i="0" dirty="0">
                <a:solidFill>
                  <a:srgbClr val="374151"/>
                </a:solidFill>
                <a:effectLst/>
                <a:latin typeface="Söhne"/>
              </a:rPr>
              <a:t>We would like to emphasize that we do not receive any compensation or engage in any commercial activities related to the tools and software we introduce in this workshop. Our goal is solely to provide educational and informational resources to our participants. Any references or recommendations we make are based on our own experiences and expertise, and we do not have any financial or personal interests in promoting these products. We encourage you to conduct your own research and make independent decisions about whether or not to use these tools in your own work.</a:t>
            </a:r>
            <a:endParaRPr lang="en-US" dirty="0"/>
          </a:p>
        </p:txBody>
      </p:sp>
    </p:spTree>
    <p:extLst>
      <p:ext uri="{BB962C8B-B14F-4D97-AF65-F5344CB8AC3E}">
        <p14:creationId xmlns:p14="http://schemas.microsoft.com/office/powerpoint/2010/main" val="2349913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2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8">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66834A0C-1755-0B43-379C-D75BC5CF1252}"/>
              </a:ext>
            </a:extLst>
          </p:cNvPr>
          <p:cNvPicPr>
            <a:picLocks noChangeAspect="1"/>
          </p:cNvPicPr>
          <p:nvPr/>
        </p:nvPicPr>
        <p:blipFill>
          <a:blip r:embed="rId2"/>
          <a:stretch>
            <a:fillRect/>
          </a:stretch>
        </p:blipFill>
        <p:spPr>
          <a:xfrm>
            <a:off x="4896479" y="1800232"/>
            <a:ext cx="2246642" cy="3257536"/>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6D84D417-3117-3CA4-F78E-287E8FC0A014}"/>
              </a:ext>
            </a:extLst>
          </p:cNvPr>
          <p:cNvPicPr>
            <a:picLocks noChangeAspect="1"/>
          </p:cNvPicPr>
          <p:nvPr/>
        </p:nvPicPr>
        <p:blipFill>
          <a:blip r:embed="rId3"/>
          <a:stretch>
            <a:fillRect/>
          </a:stretch>
        </p:blipFill>
        <p:spPr>
          <a:xfrm>
            <a:off x="519225" y="1790182"/>
            <a:ext cx="2208214" cy="3207211"/>
          </a:xfrm>
          <a:prstGeom prst="rect">
            <a:avLst/>
          </a:prstGeom>
        </p:spPr>
      </p:pic>
      <p:pic>
        <p:nvPicPr>
          <p:cNvPr id="12" name="Picture 11" descr="Graphical user interface, text, application, chat or text message&#10;&#10;Description automatically generated">
            <a:extLst>
              <a:ext uri="{FF2B5EF4-FFF2-40B4-BE49-F238E27FC236}">
                <a16:creationId xmlns:a16="http://schemas.microsoft.com/office/drawing/2014/main" id="{518A870A-D896-71E2-CBCB-A9278643C57A}"/>
              </a:ext>
            </a:extLst>
          </p:cNvPr>
          <p:cNvPicPr>
            <a:picLocks noChangeAspect="1"/>
          </p:cNvPicPr>
          <p:nvPr/>
        </p:nvPicPr>
        <p:blipFill>
          <a:blip r:embed="rId4"/>
          <a:stretch>
            <a:fillRect/>
          </a:stretch>
        </p:blipFill>
        <p:spPr>
          <a:xfrm>
            <a:off x="9385293" y="1800232"/>
            <a:ext cx="2238887" cy="3258719"/>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0BC81AF9-7ABC-C457-D906-AD6F0488C2B0}"/>
              </a:ext>
            </a:extLst>
          </p:cNvPr>
          <p:cNvPicPr>
            <a:picLocks noChangeAspect="1"/>
          </p:cNvPicPr>
          <p:nvPr/>
        </p:nvPicPr>
        <p:blipFill>
          <a:blip r:embed="rId5"/>
          <a:stretch>
            <a:fillRect/>
          </a:stretch>
        </p:blipFill>
        <p:spPr>
          <a:xfrm>
            <a:off x="2707852" y="1815912"/>
            <a:ext cx="2208214" cy="3220898"/>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766F539A-2A90-B992-4F6C-E0E2856FA2FF}"/>
              </a:ext>
            </a:extLst>
          </p:cNvPr>
          <p:cNvPicPr>
            <a:picLocks noChangeAspect="1"/>
          </p:cNvPicPr>
          <p:nvPr/>
        </p:nvPicPr>
        <p:blipFill>
          <a:blip r:embed="rId6"/>
          <a:stretch>
            <a:fillRect/>
          </a:stretch>
        </p:blipFill>
        <p:spPr>
          <a:xfrm>
            <a:off x="7137009" y="1800232"/>
            <a:ext cx="2246642" cy="3276949"/>
          </a:xfrm>
          <a:prstGeom prst="rect">
            <a:avLst/>
          </a:prstGeom>
        </p:spPr>
      </p:pic>
      <p:sp>
        <p:nvSpPr>
          <p:cNvPr id="23" name="TextBox 22">
            <a:extLst>
              <a:ext uri="{FF2B5EF4-FFF2-40B4-BE49-F238E27FC236}">
                <a16:creationId xmlns:a16="http://schemas.microsoft.com/office/drawing/2014/main" id="{A36B3B7B-9760-0DB3-BFFA-FD940D90F734}"/>
              </a:ext>
            </a:extLst>
          </p:cNvPr>
          <p:cNvSpPr txBox="1"/>
          <p:nvPr/>
        </p:nvSpPr>
        <p:spPr>
          <a:xfrm>
            <a:off x="4354286" y="925286"/>
            <a:ext cx="3712028" cy="369332"/>
          </a:xfrm>
          <a:prstGeom prst="rect">
            <a:avLst/>
          </a:prstGeom>
          <a:noFill/>
        </p:spPr>
        <p:txBody>
          <a:bodyPr wrap="square" rtlCol="0">
            <a:spAutoFit/>
          </a:bodyPr>
          <a:lstStyle/>
          <a:p>
            <a:pPr algn="ctr"/>
            <a:r>
              <a:rPr lang="en-US" dirty="0"/>
              <a:t>Search “appendix” on Wikipedia.</a:t>
            </a:r>
          </a:p>
        </p:txBody>
      </p:sp>
    </p:spTree>
    <p:extLst>
      <p:ext uri="{BB962C8B-B14F-4D97-AF65-F5344CB8AC3E}">
        <p14:creationId xmlns:p14="http://schemas.microsoft.com/office/powerpoint/2010/main" val="1008560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3DB3528A-1F36-C593-DC3C-B014ABA3622D}"/>
              </a:ext>
            </a:extLst>
          </p:cNvPr>
          <p:cNvPicPr>
            <a:picLocks noChangeAspect="1"/>
          </p:cNvPicPr>
          <p:nvPr/>
        </p:nvPicPr>
        <p:blipFill>
          <a:blip r:embed="rId2"/>
          <a:stretch>
            <a:fillRect/>
          </a:stretch>
        </p:blipFill>
        <p:spPr>
          <a:xfrm>
            <a:off x="654536" y="1123527"/>
            <a:ext cx="3177311" cy="4604800"/>
          </a:xfrm>
          <a:prstGeom prst="rect">
            <a:avLst/>
          </a:prstGeom>
        </p:spPr>
      </p:pic>
      <p:cxnSp>
        <p:nvCxnSpPr>
          <p:cNvPr id="13" name="Straight Connector 1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Graphical user interface, text, application&#10;&#10;Description automatically generated">
            <a:extLst>
              <a:ext uri="{FF2B5EF4-FFF2-40B4-BE49-F238E27FC236}">
                <a16:creationId xmlns:a16="http://schemas.microsoft.com/office/drawing/2014/main" id="{A6565349-D897-A094-56E2-C7BA194D9417}"/>
              </a:ext>
            </a:extLst>
          </p:cNvPr>
          <p:cNvPicPr>
            <a:picLocks noChangeAspect="1"/>
          </p:cNvPicPr>
          <p:nvPr/>
        </p:nvPicPr>
        <p:blipFill>
          <a:blip r:embed="rId3"/>
          <a:stretch>
            <a:fillRect/>
          </a:stretch>
        </p:blipFill>
        <p:spPr>
          <a:xfrm>
            <a:off x="8360153" y="1123527"/>
            <a:ext cx="3188822" cy="4604800"/>
          </a:xfrm>
          <a:prstGeom prst="rect">
            <a:avLst/>
          </a:prstGeom>
        </p:spPr>
      </p:pic>
      <p:cxnSp>
        <p:nvCxnSpPr>
          <p:cNvPr id="15" name="Straight Connector 1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742AA8A6-62F8-2E86-A8FF-826A4BE9C98C}"/>
              </a:ext>
            </a:extLst>
          </p:cNvPr>
          <p:cNvPicPr>
            <a:picLocks noChangeAspect="1"/>
          </p:cNvPicPr>
          <p:nvPr/>
        </p:nvPicPr>
        <p:blipFill>
          <a:blip r:embed="rId4"/>
          <a:stretch>
            <a:fillRect/>
          </a:stretch>
        </p:blipFill>
        <p:spPr>
          <a:xfrm>
            <a:off x="4473344" y="1123527"/>
            <a:ext cx="3188822" cy="4604800"/>
          </a:xfrm>
          <a:prstGeom prst="rect">
            <a:avLst/>
          </a:prstGeom>
        </p:spPr>
      </p:pic>
    </p:spTree>
    <p:extLst>
      <p:ext uri="{BB962C8B-B14F-4D97-AF65-F5344CB8AC3E}">
        <p14:creationId xmlns:p14="http://schemas.microsoft.com/office/powerpoint/2010/main" val="2036356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BC6E44F-CD0D-524B-8AC4-0AFF98661268}"/>
              </a:ext>
            </a:extLst>
          </p:cNvPr>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Probability!</a:t>
            </a:r>
          </a:p>
        </p:txBody>
      </p:sp>
      <p:sp>
        <p:nvSpPr>
          <p:cNvPr id="11"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176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06EA7B-9163-1616-B884-E8780CD69AD1}"/>
              </a:ext>
            </a:extLst>
          </p:cNvPr>
          <p:cNvSpPr>
            <a:spLocks noGrp="1"/>
          </p:cNvSpPr>
          <p:nvPr>
            <p:ph type="title"/>
          </p:nvPr>
        </p:nvSpPr>
        <p:spPr/>
        <p:txBody>
          <a:bodyPr/>
          <a:lstStyle/>
          <a:p>
            <a:r>
              <a:rPr lang="en-US" dirty="0"/>
              <a:t>You might need to know……</a:t>
            </a:r>
          </a:p>
        </p:txBody>
      </p:sp>
      <p:sp>
        <p:nvSpPr>
          <p:cNvPr id="7" name="Content Placeholder 6">
            <a:extLst>
              <a:ext uri="{FF2B5EF4-FFF2-40B4-BE49-F238E27FC236}">
                <a16:creationId xmlns:a16="http://schemas.microsoft.com/office/drawing/2014/main" id="{0E23F54B-6E33-F185-125F-A9FA5A3757C4}"/>
              </a:ext>
            </a:extLst>
          </p:cNvPr>
          <p:cNvSpPr>
            <a:spLocks noGrp="1"/>
          </p:cNvSpPr>
          <p:nvPr>
            <p:ph idx="1"/>
          </p:nvPr>
        </p:nvSpPr>
        <p:spPr/>
        <p:txBody>
          <a:bodyPr/>
          <a:lstStyle/>
          <a:p>
            <a:r>
              <a:rPr lang="en-US" altLang="zh-TW" dirty="0"/>
              <a:t>Autocomplete</a:t>
            </a:r>
            <a:r>
              <a:rPr lang="zh-TW" altLang="en-US" dirty="0"/>
              <a:t> </a:t>
            </a:r>
            <a:r>
              <a:rPr lang="en-US" altLang="zh-TW" dirty="0"/>
              <a:t>is</a:t>
            </a:r>
            <a:r>
              <a:rPr lang="zh-TW" altLang="en-US" dirty="0"/>
              <a:t> </a:t>
            </a:r>
            <a:r>
              <a:rPr lang="en-US" altLang="zh-TW" dirty="0"/>
              <a:t>word</a:t>
            </a:r>
            <a:r>
              <a:rPr lang="zh-TW" altLang="en-US" dirty="0"/>
              <a:t> </a:t>
            </a:r>
            <a:r>
              <a:rPr lang="en-US" altLang="zh-TW" dirty="0"/>
              <a:t>completion,</a:t>
            </a:r>
            <a:r>
              <a:rPr lang="zh-TW" altLang="en-US" dirty="0"/>
              <a:t> </a:t>
            </a:r>
            <a:r>
              <a:rPr lang="en-US" altLang="zh-TW" dirty="0"/>
              <a:t>and</a:t>
            </a:r>
            <a:r>
              <a:rPr lang="zh-TW" altLang="en-US" dirty="0"/>
              <a:t> </a:t>
            </a:r>
            <a:r>
              <a:rPr lang="en-US" altLang="zh-TW" dirty="0"/>
              <a:t>LLMs</a:t>
            </a:r>
            <a:r>
              <a:rPr lang="zh-TW" altLang="en-US" dirty="0"/>
              <a:t> </a:t>
            </a:r>
            <a:r>
              <a:rPr lang="en-US" altLang="zh-TW" dirty="0"/>
              <a:t>are</a:t>
            </a:r>
            <a:r>
              <a:rPr lang="zh-TW" altLang="en-US" dirty="0"/>
              <a:t> </a:t>
            </a:r>
            <a:r>
              <a:rPr lang="en-US" altLang="zh-TW" dirty="0"/>
              <a:t>paragraphs</a:t>
            </a:r>
            <a:r>
              <a:rPr lang="zh-TW" altLang="en-US" dirty="0"/>
              <a:t> </a:t>
            </a:r>
            <a:r>
              <a:rPr lang="en-US" altLang="zh-TW" dirty="0"/>
              <a:t>completion.</a:t>
            </a:r>
            <a:endParaRPr lang="en-US" dirty="0"/>
          </a:p>
          <a:p>
            <a:r>
              <a:rPr lang="en-US" dirty="0"/>
              <a:t>The more you entered, the higher the probability to get what you want.</a:t>
            </a:r>
          </a:p>
          <a:p>
            <a:r>
              <a:rPr lang="en-US" dirty="0"/>
              <a:t>It has nothing to do with facts, correctness, accuracy</a:t>
            </a:r>
            <a:r>
              <a:rPr lang="en-US" altLang="zh-TW" dirty="0"/>
              <a:t>,</a:t>
            </a:r>
            <a:r>
              <a:rPr lang="zh-TW" altLang="en-US" dirty="0"/>
              <a:t> </a:t>
            </a:r>
            <a:r>
              <a:rPr lang="en-US" altLang="zh-TW" dirty="0"/>
              <a:t>and</a:t>
            </a:r>
            <a:r>
              <a:rPr lang="zh-TW" altLang="en-US" dirty="0"/>
              <a:t> </a:t>
            </a:r>
            <a:r>
              <a:rPr lang="en-US" altLang="zh-TW" dirty="0"/>
              <a:t>reasoning</a:t>
            </a:r>
            <a:r>
              <a:rPr lang="zh-TW" altLang="en-US" dirty="0"/>
              <a:t> </a:t>
            </a:r>
            <a:r>
              <a:rPr lang="en-US" dirty="0"/>
              <a:t>from human perspectives. It is just a result from mathematical calculations of</a:t>
            </a:r>
            <a:r>
              <a:rPr lang="zh-TW" altLang="en-US" dirty="0"/>
              <a:t> </a:t>
            </a:r>
            <a:r>
              <a:rPr lang="en-US" altLang="zh-TW" dirty="0"/>
              <a:t>probability.</a:t>
            </a:r>
            <a:r>
              <a:rPr lang="zh-TW" altLang="en-US" dirty="0"/>
              <a:t> </a:t>
            </a:r>
            <a:r>
              <a:rPr lang="en-US" altLang="zh-TW" dirty="0"/>
              <a:t>(That’s</a:t>
            </a:r>
            <a:r>
              <a:rPr lang="zh-TW" altLang="en-US" dirty="0"/>
              <a:t> </a:t>
            </a:r>
            <a:r>
              <a:rPr lang="en-US" altLang="zh-TW" dirty="0"/>
              <a:t>why</a:t>
            </a:r>
            <a:r>
              <a:rPr lang="zh-TW" altLang="en-US" dirty="0"/>
              <a:t> </a:t>
            </a:r>
            <a:r>
              <a:rPr lang="en-US" altLang="zh-TW" dirty="0"/>
              <a:t>they</a:t>
            </a:r>
            <a:r>
              <a:rPr lang="zh-TW" altLang="en-US" dirty="0"/>
              <a:t> </a:t>
            </a:r>
            <a:r>
              <a:rPr lang="en-US" altLang="zh-TW" dirty="0"/>
              <a:t>make</a:t>
            </a:r>
            <a:r>
              <a:rPr lang="zh-TW" altLang="en-US" dirty="0"/>
              <a:t> </a:t>
            </a:r>
            <a:r>
              <a:rPr lang="en-US" altLang="zh-TW" dirty="0"/>
              <a:t>up</a:t>
            </a:r>
            <a:r>
              <a:rPr lang="zh-TW" altLang="en-US" dirty="0"/>
              <a:t> </a:t>
            </a:r>
            <a:r>
              <a:rPr lang="en-US" altLang="zh-TW" dirty="0"/>
              <a:t>information.)</a:t>
            </a:r>
          </a:p>
        </p:txBody>
      </p:sp>
    </p:spTree>
    <p:extLst>
      <p:ext uri="{BB962C8B-B14F-4D97-AF65-F5344CB8AC3E}">
        <p14:creationId xmlns:p14="http://schemas.microsoft.com/office/powerpoint/2010/main" val="853872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E8E397-2C3F-B148-7E7D-6C868E7D0B41}"/>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3700"/>
              <a:t>The</a:t>
            </a:r>
            <a:r>
              <a:rPr lang="en-US" altLang="zh-TW" sz="3700"/>
              <a:t> truly revolutionary part of the LLM chatbots is the way how human beings interact with machines, in other words, the user experience (UX) and user interface (UI).</a:t>
            </a:r>
            <a:endParaRPr lang="en-US" sz="3700"/>
          </a:p>
        </p:txBody>
      </p:sp>
      <p:pic>
        <p:nvPicPr>
          <p:cNvPr id="6" name="Picture 5" descr="People in hi-tech suites">
            <a:extLst>
              <a:ext uri="{FF2B5EF4-FFF2-40B4-BE49-F238E27FC236}">
                <a16:creationId xmlns:a16="http://schemas.microsoft.com/office/drawing/2014/main" id="{A954E708-615C-80A1-077F-0D3DE4156AD4}"/>
              </a:ext>
            </a:extLst>
          </p:cNvPr>
          <p:cNvPicPr>
            <a:picLocks noChangeAspect="1"/>
          </p:cNvPicPr>
          <p:nvPr/>
        </p:nvPicPr>
        <p:blipFill rotWithShape="1">
          <a:blip r:embed="rId2"/>
          <a:srcRect l="12752" r="2921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60595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Follow-up: MS-DOS lives on after all | Computerworld">
            <a:extLst>
              <a:ext uri="{FF2B5EF4-FFF2-40B4-BE49-F238E27FC236}">
                <a16:creationId xmlns:a16="http://schemas.microsoft.com/office/drawing/2014/main" id="{FC034A0B-BF39-71E5-E86C-3106F7EE4A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74" r="-2" b="29594"/>
          <a:stretch/>
        </p:blipFill>
        <p:spPr bwMode="auto">
          <a:xfrm>
            <a:off x="321730" y="321732"/>
            <a:ext cx="5674897" cy="30174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8BF68D5-0852-8180-E02B-C451990CB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95" b="19389"/>
          <a:stretch/>
        </p:blipFill>
        <p:spPr bwMode="auto">
          <a:xfrm>
            <a:off x="321730" y="3510853"/>
            <a:ext cx="5674897" cy="278995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ESQview/X : The forgotten mid-1990s OS from the future">
            <a:extLst>
              <a:ext uri="{FF2B5EF4-FFF2-40B4-BE49-F238E27FC236}">
                <a16:creationId xmlns:a16="http://schemas.microsoft.com/office/drawing/2014/main" id="{70F427FD-13BA-37A4-9934-FD5A5305D3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4" r="22331" b="-1"/>
          <a:stretch/>
        </p:blipFill>
        <p:spPr bwMode="auto">
          <a:xfrm>
            <a:off x="6195373" y="321733"/>
            <a:ext cx="5674897" cy="597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057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Microsoft Open-Sources GW-BASIC - Windows Command Line">
            <a:extLst>
              <a:ext uri="{FF2B5EF4-FFF2-40B4-BE49-F238E27FC236}">
                <a16:creationId xmlns:a16="http://schemas.microsoft.com/office/drawing/2014/main" id="{322B7739-DE01-6CCE-4E12-E9D8520527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99197"/>
            <a:ext cx="5291666" cy="465960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ollaborate with Live Share for C++ in Visual Studio | Microsoft Learn">
            <a:extLst>
              <a:ext uri="{FF2B5EF4-FFF2-40B4-BE49-F238E27FC236}">
                <a16:creationId xmlns:a16="http://schemas.microsoft.com/office/drawing/2014/main" id="{C8049126-4C11-3BCB-F25C-695705A913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2357438"/>
            <a:ext cx="5291667" cy="214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783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8B48BC4A-8E0B-0C7C-5B6D-23F67A69308A}"/>
              </a:ext>
            </a:extLst>
          </p:cNvPr>
          <p:cNvPicPr>
            <a:picLocks noChangeAspect="1"/>
          </p:cNvPicPr>
          <p:nvPr/>
        </p:nvPicPr>
        <p:blipFill>
          <a:blip r:embed="rId2"/>
          <a:stretch>
            <a:fillRect/>
          </a:stretch>
        </p:blipFill>
        <p:spPr>
          <a:xfrm>
            <a:off x="2209800" y="501673"/>
            <a:ext cx="7772400" cy="5854654"/>
          </a:xfrm>
          <a:prstGeom prst="rect">
            <a:avLst/>
          </a:prstGeom>
        </p:spPr>
      </p:pic>
    </p:spTree>
    <p:extLst>
      <p:ext uri="{BB962C8B-B14F-4D97-AF65-F5344CB8AC3E}">
        <p14:creationId xmlns:p14="http://schemas.microsoft.com/office/powerpoint/2010/main" val="2044752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oy robots shaking hands">
            <a:extLst>
              <a:ext uri="{FF2B5EF4-FFF2-40B4-BE49-F238E27FC236}">
                <a16:creationId xmlns:a16="http://schemas.microsoft.com/office/drawing/2014/main" id="{97E72F71-5715-38B4-4B28-416E95E08C2E}"/>
              </a:ext>
            </a:extLst>
          </p:cNvPr>
          <p:cNvPicPr>
            <a:picLocks noChangeAspect="1"/>
          </p:cNvPicPr>
          <p:nvPr/>
        </p:nvPicPr>
        <p:blipFill rotWithShape="1">
          <a:blip r:embed="rId2"/>
          <a:srcRect t="11585" b="3829"/>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26F826-9FB8-7CA8-985A-86CF554C48A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altLang="zh-TW" sz="5200">
                <a:solidFill>
                  <a:srgbClr val="FFFFFF"/>
                </a:solidFill>
              </a:rPr>
              <a:t>Prompting: h</a:t>
            </a:r>
            <a:r>
              <a:rPr lang="en-US" sz="5200">
                <a:solidFill>
                  <a:srgbClr val="FFFFFF"/>
                </a:solidFill>
              </a:rPr>
              <a:t>ow</a:t>
            </a:r>
            <a:r>
              <a:rPr lang="en-US" altLang="zh-TW" sz="5200">
                <a:solidFill>
                  <a:srgbClr val="FFFFFF"/>
                </a:solidFill>
              </a:rPr>
              <a:t> to converse with machines</a:t>
            </a:r>
            <a:endParaRPr lang="en-US" sz="5200">
              <a:solidFill>
                <a:srgbClr val="FFFFFF"/>
              </a:solidFill>
            </a:endParaRPr>
          </a:p>
        </p:txBody>
      </p:sp>
    </p:spTree>
    <p:extLst>
      <p:ext uri="{BB962C8B-B14F-4D97-AF65-F5344CB8AC3E}">
        <p14:creationId xmlns:p14="http://schemas.microsoft.com/office/powerpoint/2010/main" val="856587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45" name="Rectangle 9236">
            <a:extLst>
              <a:ext uri="{FF2B5EF4-FFF2-40B4-BE49-F238E27FC236}">
                <a16:creationId xmlns:a16="http://schemas.microsoft.com/office/drawing/2014/main" id="{1E9986A5-A7D1-4022-BAC0-885FB7A141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32" name="Picture 16" descr="one life like Chinese dragon, huge, shimmering, multicolored, no wing, surround by cloud, intricate features, detailed scale patterns, photo realistic, f1.0 lens, shallow DOF, hyper realism, emerging from a tiny cave, trending on artstation, sharp focus, studio photo, intricate details, highly detailed, by greg rutkowski">
            <a:extLst>
              <a:ext uri="{FF2B5EF4-FFF2-40B4-BE49-F238E27FC236}">
                <a16:creationId xmlns:a16="http://schemas.microsoft.com/office/drawing/2014/main" id="{F7BA391F-378D-E000-4CCB-B91CA9D98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949" r="-4" b="2801"/>
          <a:stretch/>
        </p:blipFill>
        <p:spPr bwMode="auto">
          <a:xfrm>
            <a:off x="20" y="-1"/>
            <a:ext cx="3975444" cy="4306593"/>
          </a:xfrm>
          <a:custGeom>
            <a:avLst/>
            <a:gdLst/>
            <a:ahLst/>
            <a:cxnLst/>
            <a:rect l="l" t="t" r="r" b="b"/>
            <a:pathLst>
              <a:path w="3975464" h="4365555">
                <a:moveTo>
                  <a:pt x="0" y="0"/>
                </a:moveTo>
                <a:lnTo>
                  <a:pt x="3954724" y="0"/>
                </a:lnTo>
                <a:lnTo>
                  <a:pt x="3944328" y="441228"/>
                </a:lnTo>
                <a:cubicBezTo>
                  <a:pt x="3942781" y="508796"/>
                  <a:pt x="3939430" y="576877"/>
                  <a:pt x="3951159" y="643804"/>
                </a:cubicBezTo>
                <a:cubicBezTo>
                  <a:pt x="3980543" y="810736"/>
                  <a:pt x="3979900" y="978310"/>
                  <a:pt x="3967011" y="1146396"/>
                </a:cubicBezTo>
                <a:cubicBezTo>
                  <a:pt x="3954123" y="1321150"/>
                  <a:pt x="3931569" y="1495262"/>
                  <a:pt x="3940203" y="1671170"/>
                </a:cubicBezTo>
                <a:cubicBezTo>
                  <a:pt x="3945230" y="1770534"/>
                  <a:pt x="3953091" y="1869643"/>
                  <a:pt x="3953091" y="1969263"/>
                </a:cubicBezTo>
                <a:cubicBezTo>
                  <a:pt x="3955799" y="2447623"/>
                  <a:pt x="3948581" y="2926496"/>
                  <a:pt x="3959665" y="3405241"/>
                </a:cubicBezTo>
                <a:cubicBezTo>
                  <a:pt x="3962629" y="3529479"/>
                  <a:pt x="3949097" y="3653076"/>
                  <a:pt x="3946777" y="3777057"/>
                </a:cubicBezTo>
                <a:cubicBezTo>
                  <a:pt x="3944973" y="3878089"/>
                  <a:pt x="3947873" y="3979056"/>
                  <a:pt x="3950499" y="4080023"/>
                </a:cubicBezTo>
                <a:lnTo>
                  <a:pt x="3952324" y="4346210"/>
                </a:lnTo>
                <a:lnTo>
                  <a:pt x="3923793" y="4344582"/>
                </a:lnTo>
                <a:cubicBezTo>
                  <a:pt x="3869166" y="4337251"/>
                  <a:pt x="3813841" y="4336693"/>
                  <a:pt x="3759075" y="4342933"/>
                </a:cubicBezTo>
                <a:cubicBezTo>
                  <a:pt x="3703277" y="4347626"/>
                  <a:pt x="3647607" y="4354981"/>
                  <a:pt x="3591682" y="4357645"/>
                </a:cubicBezTo>
                <a:cubicBezTo>
                  <a:pt x="3349688" y="4370998"/>
                  <a:pt x="3107046" y="4367447"/>
                  <a:pt x="2865549" y="4346991"/>
                </a:cubicBezTo>
                <a:cubicBezTo>
                  <a:pt x="2661378" y="4329084"/>
                  <a:pt x="2456048" y="4328501"/>
                  <a:pt x="2251775" y="4345215"/>
                </a:cubicBezTo>
                <a:cubicBezTo>
                  <a:pt x="2200819" y="4349148"/>
                  <a:pt x="2149862" y="4359293"/>
                  <a:pt x="2098906" y="4351937"/>
                </a:cubicBezTo>
                <a:cubicBezTo>
                  <a:pt x="2025044" y="4342895"/>
                  <a:pt x="1950494" y="4340688"/>
                  <a:pt x="1876224" y="4345343"/>
                </a:cubicBezTo>
                <a:cubicBezTo>
                  <a:pt x="1700042" y="4352318"/>
                  <a:pt x="1523986" y="4361576"/>
                  <a:pt x="1347676" y="4359039"/>
                </a:cubicBezTo>
                <a:cubicBezTo>
                  <a:pt x="1064484" y="4355108"/>
                  <a:pt x="781420" y="4341031"/>
                  <a:pt x="498101" y="4351430"/>
                </a:cubicBezTo>
                <a:cubicBezTo>
                  <a:pt x="364340" y="4356376"/>
                  <a:pt x="230578" y="4360752"/>
                  <a:pt x="96817" y="4355568"/>
                </a:cubicBezTo>
                <a:lnTo>
                  <a:pt x="0" y="4349268"/>
                </a:lnTo>
                <a:close/>
              </a:path>
            </a:pathLst>
          </a:custGeom>
          <a:noFill/>
          <a:extLst>
            <a:ext uri="{909E8E84-426E-40DD-AFC4-6F175D3DCCD1}">
              <a14:hiddenFill xmlns:a14="http://schemas.microsoft.com/office/drawing/2010/main">
                <a:solidFill>
                  <a:srgbClr val="FFFFFF"/>
                </a:solidFill>
              </a14:hiddenFill>
            </a:ext>
          </a:extLst>
        </p:spPr>
      </p:pic>
      <p:pic>
        <p:nvPicPr>
          <p:cNvPr id="9230" name="Picture 14" descr="one life like Chinese dragon, huge, shimmering, multicolored, no wing, surround by cloud, intricate features, detailed scale patterns, photo realistic, hyper realism,  intricate details, highly detailed, Hong Kong comic style">
            <a:extLst>
              <a:ext uri="{FF2B5EF4-FFF2-40B4-BE49-F238E27FC236}">
                <a16:creationId xmlns:a16="http://schemas.microsoft.com/office/drawing/2014/main" id="{13E168C9-4EBC-B7F4-34F2-8164D08BAE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389" r="1" b="2208"/>
          <a:stretch/>
        </p:blipFill>
        <p:spPr bwMode="auto">
          <a:xfrm>
            <a:off x="4148881" y="-1"/>
            <a:ext cx="3872656" cy="4306594"/>
          </a:xfrm>
          <a:custGeom>
            <a:avLst/>
            <a:gdLst/>
            <a:ahLst/>
            <a:cxnLst/>
            <a:rect l="l" t="t" r="r" b="b"/>
            <a:pathLst>
              <a:path w="3872656" h="4370715">
                <a:moveTo>
                  <a:pt x="9308" y="0"/>
                </a:moveTo>
                <a:lnTo>
                  <a:pt x="3851998" y="0"/>
                </a:lnTo>
                <a:lnTo>
                  <a:pt x="3841520" y="444702"/>
                </a:lnTo>
                <a:cubicBezTo>
                  <a:pt x="3839973" y="512270"/>
                  <a:pt x="3836622" y="580351"/>
                  <a:pt x="3848351" y="647278"/>
                </a:cubicBezTo>
                <a:cubicBezTo>
                  <a:pt x="3877736" y="814210"/>
                  <a:pt x="3877092" y="981784"/>
                  <a:pt x="3864203" y="1149870"/>
                </a:cubicBezTo>
                <a:cubicBezTo>
                  <a:pt x="3851315" y="1324624"/>
                  <a:pt x="3828761" y="1498736"/>
                  <a:pt x="3837395" y="1674644"/>
                </a:cubicBezTo>
                <a:cubicBezTo>
                  <a:pt x="3842422" y="1774008"/>
                  <a:pt x="3850284" y="1873117"/>
                  <a:pt x="3850284" y="1972737"/>
                </a:cubicBezTo>
                <a:cubicBezTo>
                  <a:pt x="3852991" y="2451097"/>
                  <a:pt x="3845773" y="2929970"/>
                  <a:pt x="3856857" y="3408715"/>
                </a:cubicBezTo>
                <a:cubicBezTo>
                  <a:pt x="3859821" y="3532953"/>
                  <a:pt x="3846289" y="3656550"/>
                  <a:pt x="3843969" y="3780531"/>
                </a:cubicBezTo>
                <a:cubicBezTo>
                  <a:pt x="3842165" y="3881563"/>
                  <a:pt x="3845065" y="3982530"/>
                  <a:pt x="3847691" y="4083497"/>
                </a:cubicBezTo>
                <a:lnTo>
                  <a:pt x="3849494" y="4346466"/>
                </a:lnTo>
                <a:lnTo>
                  <a:pt x="3739963" y="4345485"/>
                </a:lnTo>
                <a:cubicBezTo>
                  <a:pt x="3702780" y="4346420"/>
                  <a:pt x="3665581" y="4348259"/>
                  <a:pt x="3628383" y="4349908"/>
                </a:cubicBezTo>
                <a:cubicBezTo>
                  <a:pt x="3508316" y="4356655"/>
                  <a:pt x="3387918" y="4354828"/>
                  <a:pt x="3268119" y="4344454"/>
                </a:cubicBezTo>
                <a:cubicBezTo>
                  <a:pt x="3196206" y="4335589"/>
                  <a:pt x="3123466" y="4335589"/>
                  <a:pt x="3051553" y="4344454"/>
                </a:cubicBezTo>
                <a:cubicBezTo>
                  <a:pt x="2869715" y="4368829"/>
                  <a:pt x="2685977" y="4376260"/>
                  <a:pt x="2502751" y="4366648"/>
                </a:cubicBezTo>
                <a:cubicBezTo>
                  <a:pt x="2288987" y="4357263"/>
                  <a:pt x="2075733" y="4337859"/>
                  <a:pt x="1861843" y="4332533"/>
                </a:cubicBezTo>
                <a:cubicBezTo>
                  <a:pt x="1726297" y="4329109"/>
                  <a:pt x="1589733" y="4319851"/>
                  <a:pt x="1455972" y="4342552"/>
                </a:cubicBezTo>
                <a:cubicBezTo>
                  <a:pt x="1319536" y="4365887"/>
                  <a:pt x="1184374" y="4354980"/>
                  <a:pt x="1048318" y="4348258"/>
                </a:cubicBezTo>
                <a:cubicBezTo>
                  <a:pt x="946532" y="4340953"/>
                  <a:pt x="844365" y="4340953"/>
                  <a:pt x="742578" y="4348258"/>
                </a:cubicBezTo>
                <a:cubicBezTo>
                  <a:pt x="618869" y="4360661"/>
                  <a:pt x="494432" y="4364263"/>
                  <a:pt x="370214" y="4359038"/>
                </a:cubicBezTo>
                <a:cubicBezTo>
                  <a:pt x="296007" y="4355170"/>
                  <a:pt x="221738" y="4351270"/>
                  <a:pt x="147421" y="4348702"/>
                </a:cubicBezTo>
                <a:lnTo>
                  <a:pt x="13040" y="4347289"/>
                </a:lnTo>
                <a:lnTo>
                  <a:pt x="371" y="4103870"/>
                </a:lnTo>
                <a:cubicBezTo>
                  <a:pt x="-757" y="4012134"/>
                  <a:pt x="886" y="3920334"/>
                  <a:pt x="2690" y="3828598"/>
                </a:cubicBezTo>
                <a:cubicBezTo>
                  <a:pt x="5913" y="3670768"/>
                  <a:pt x="16095" y="3513067"/>
                  <a:pt x="20090" y="3355238"/>
                </a:cubicBezTo>
                <a:cubicBezTo>
                  <a:pt x="25761" y="3127790"/>
                  <a:pt x="3336" y="2900469"/>
                  <a:pt x="10940" y="2573142"/>
                </a:cubicBezTo>
                <a:cubicBezTo>
                  <a:pt x="20218" y="2391979"/>
                  <a:pt x="14032" y="2111578"/>
                  <a:pt x="14677" y="1830024"/>
                </a:cubicBezTo>
                <a:cubicBezTo>
                  <a:pt x="15451" y="1640269"/>
                  <a:pt x="5268" y="1450771"/>
                  <a:pt x="6171" y="1261145"/>
                </a:cubicBezTo>
                <a:cubicBezTo>
                  <a:pt x="6815" y="1121522"/>
                  <a:pt x="19961" y="982540"/>
                  <a:pt x="25374" y="843301"/>
                </a:cubicBezTo>
                <a:cubicBezTo>
                  <a:pt x="30078" y="673215"/>
                  <a:pt x="25426" y="502988"/>
                  <a:pt x="11455" y="333401"/>
                </a:cubicBezTo>
                <a:cubicBezTo>
                  <a:pt x="4817" y="239678"/>
                  <a:pt x="5623" y="145890"/>
                  <a:pt x="8088" y="52087"/>
                </a:cubicBezTo>
                <a:close/>
              </a:path>
            </a:pathLst>
          </a:custGeom>
          <a:noFill/>
          <a:extLst>
            <a:ext uri="{909E8E84-426E-40DD-AFC4-6F175D3DCCD1}">
              <a14:hiddenFill xmlns:a14="http://schemas.microsoft.com/office/drawing/2010/main">
                <a:solidFill>
                  <a:srgbClr val="FFFFFF"/>
                </a:solidFill>
              </a14:hiddenFill>
            </a:ext>
          </a:extLst>
        </p:spPr>
      </p:pic>
      <p:pic>
        <p:nvPicPr>
          <p:cNvPr id="9226" name="Picture 10" descr="one life like Chinese dragon, huge, shimmering, multicolored, surround by cloud, intricate features, detailed scale patterns, photo realistic, hyper realism, intricate details, highly detailed, Hong Kong comic style">
            <a:extLst>
              <a:ext uri="{FF2B5EF4-FFF2-40B4-BE49-F238E27FC236}">
                <a16:creationId xmlns:a16="http://schemas.microsoft.com/office/drawing/2014/main" id="{ED328FED-28EC-9A40-6775-A2030E8302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603" r="-4" b="6586"/>
          <a:stretch/>
        </p:blipFill>
        <p:spPr bwMode="auto">
          <a:xfrm>
            <a:off x="8194953" y="-1"/>
            <a:ext cx="3997047" cy="4306593"/>
          </a:xfrm>
          <a:custGeom>
            <a:avLst/>
            <a:gdLst/>
            <a:ahLst/>
            <a:cxnLst/>
            <a:rect l="l" t="t" r="r" b="b"/>
            <a:pathLst>
              <a:path w="3997047" h="4358703">
                <a:moveTo>
                  <a:pt x="9389" y="0"/>
                </a:moveTo>
                <a:lnTo>
                  <a:pt x="3997047" y="0"/>
                </a:lnTo>
                <a:lnTo>
                  <a:pt x="3997047" y="4347477"/>
                </a:lnTo>
                <a:lnTo>
                  <a:pt x="3922844" y="4341211"/>
                </a:lnTo>
                <a:cubicBezTo>
                  <a:pt x="3821334" y="4336140"/>
                  <a:pt x="3719771" y="4340396"/>
                  <a:pt x="3618208" y="4343440"/>
                </a:cubicBezTo>
                <a:cubicBezTo>
                  <a:pt x="3488013" y="4347245"/>
                  <a:pt x="3357819" y="4358659"/>
                  <a:pt x="3227370" y="4344455"/>
                </a:cubicBezTo>
                <a:cubicBezTo>
                  <a:pt x="3152388" y="4335717"/>
                  <a:pt x="3076577" y="4336833"/>
                  <a:pt x="3001887" y="4347752"/>
                </a:cubicBezTo>
                <a:cubicBezTo>
                  <a:pt x="2932216" y="4357340"/>
                  <a:pt x="2861768" y="4360092"/>
                  <a:pt x="2791563" y="4355995"/>
                </a:cubicBezTo>
                <a:cubicBezTo>
                  <a:pt x="2658694" y="4350416"/>
                  <a:pt x="2524678" y="4346991"/>
                  <a:pt x="2391171" y="4351303"/>
                </a:cubicBezTo>
                <a:cubicBezTo>
                  <a:pt x="2185433" y="4357898"/>
                  <a:pt x="1979696" y="4363985"/>
                  <a:pt x="1773830" y="4351303"/>
                </a:cubicBezTo>
                <a:cubicBezTo>
                  <a:pt x="1620961" y="4342172"/>
                  <a:pt x="1468090" y="4341031"/>
                  <a:pt x="1315220" y="4345723"/>
                </a:cubicBezTo>
                <a:cubicBezTo>
                  <a:pt x="1162350" y="4350416"/>
                  <a:pt x="1009480" y="4359927"/>
                  <a:pt x="856610" y="4351303"/>
                </a:cubicBezTo>
                <a:cubicBezTo>
                  <a:pt x="678261" y="4341158"/>
                  <a:pt x="499913" y="4342933"/>
                  <a:pt x="321565" y="4344708"/>
                </a:cubicBezTo>
                <a:cubicBezTo>
                  <a:pt x="235449" y="4345596"/>
                  <a:pt x="149428" y="4348323"/>
                  <a:pt x="63422" y="4349686"/>
                </a:cubicBezTo>
                <a:lnTo>
                  <a:pt x="12951" y="4349060"/>
                </a:lnTo>
                <a:lnTo>
                  <a:pt x="371" y="4107346"/>
                </a:lnTo>
                <a:cubicBezTo>
                  <a:pt x="-757" y="4015610"/>
                  <a:pt x="887" y="3923810"/>
                  <a:pt x="2691" y="3832074"/>
                </a:cubicBezTo>
                <a:cubicBezTo>
                  <a:pt x="5913" y="3674244"/>
                  <a:pt x="16095" y="3516543"/>
                  <a:pt x="20090" y="3358714"/>
                </a:cubicBezTo>
                <a:cubicBezTo>
                  <a:pt x="25761" y="3131266"/>
                  <a:pt x="3336" y="2903945"/>
                  <a:pt x="10940" y="2576618"/>
                </a:cubicBezTo>
                <a:cubicBezTo>
                  <a:pt x="20219" y="2395455"/>
                  <a:pt x="14032" y="2115054"/>
                  <a:pt x="14677" y="1833500"/>
                </a:cubicBezTo>
                <a:cubicBezTo>
                  <a:pt x="15451" y="1643745"/>
                  <a:pt x="5269" y="1454247"/>
                  <a:pt x="6171" y="1264621"/>
                </a:cubicBezTo>
                <a:cubicBezTo>
                  <a:pt x="6815" y="1124998"/>
                  <a:pt x="19961" y="986016"/>
                  <a:pt x="25375" y="846777"/>
                </a:cubicBezTo>
                <a:cubicBezTo>
                  <a:pt x="30078" y="676691"/>
                  <a:pt x="25426" y="506464"/>
                  <a:pt x="11455" y="336877"/>
                </a:cubicBezTo>
                <a:cubicBezTo>
                  <a:pt x="4818" y="243154"/>
                  <a:pt x="5623" y="149366"/>
                  <a:pt x="8088" y="55563"/>
                </a:cubicBezTo>
                <a:close/>
              </a:path>
            </a:pathLst>
          </a:custGeom>
          <a:noFill/>
          <a:extLst>
            <a:ext uri="{909E8E84-426E-40DD-AFC4-6F175D3DCCD1}">
              <a14:hiddenFill xmlns:a14="http://schemas.microsoft.com/office/drawing/2010/main">
                <a:solidFill>
                  <a:srgbClr val="FFFFFF"/>
                </a:solidFill>
              </a14:hiddenFill>
            </a:ext>
          </a:extLst>
        </p:spPr>
      </p:pic>
      <p:sp>
        <p:nvSpPr>
          <p:cNvPr id="9246" name="sketch line">
            <a:extLst>
              <a:ext uri="{FF2B5EF4-FFF2-40B4-BE49-F238E27FC236}">
                <a16:creationId xmlns:a16="http://schemas.microsoft.com/office/drawing/2014/main" id="{D2758DA7-6A89-49A1-B9F5-546D99324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22904" y="5413767"/>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FAD43B-B655-0734-96CA-5EFD2D7A84E7}"/>
              </a:ext>
            </a:extLst>
          </p:cNvPr>
          <p:cNvSpPr txBox="1"/>
          <p:nvPr/>
        </p:nvSpPr>
        <p:spPr>
          <a:xfrm>
            <a:off x="4413582" y="4544570"/>
            <a:ext cx="7147481" cy="1703830"/>
          </a:xfrm>
          <a:prstGeom prst="rect">
            <a:avLst/>
          </a:prstGeom>
        </p:spPr>
        <p:txBody>
          <a:bodyPr vert="horz" lIns="91440" tIns="45720" rIns="91440" bIns="45720" rtlCol="0" anchor="ctr">
            <a:normAutofit/>
          </a:bodyPr>
          <a:lstStyle/>
          <a:p>
            <a:pPr>
              <a:lnSpc>
                <a:spcPct val="90000"/>
              </a:lnSpc>
              <a:spcAft>
                <a:spcPts val="600"/>
              </a:spcAft>
            </a:pPr>
            <a:r>
              <a:rPr lang="en-US" sz="2200" b="0" i="0" dirty="0">
                <a:effectLst/>
              </a:rPr>
              <a:t>one life like Chinese dragon, huge, shimmering, multicolored, no wing, surround by cloud, intricate features, detailed scale patterns, photo realistic, hyper realism, intricate details, highly detailed, Hong Kong comic style</a:t>
            </a:r>
            <a:endParaRPr lang="en-US" sz="2200" dirty="0"/>
          </a:p>
        </p:txBody>
      </p:sp>
    </p:spTree>
    <p:extLst>
      <p:ext uri="{BB962C8B-B14F-4D97-AF65-F5344CB8AC3E}">
        <p14:creationId xmlns:p14="http://schemas.microsoft.com/office/powerpoint/2010/main" val="1132198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42740-A03F-BE18-C4EE-A4FACB4485E6}"/>
              </a:ext>
            </a:extLst>
          </p:cNvPr>
          <p:cNvSpPr>
            <a:spLocks noGrp="1"/>
          </p:cNvSpPr>
          <p:nvPr>
            <p:ph type="title"/>
          </p:nvPr>
        </p:nvSpPr>
        <p:spPr>
          <a:xfrm>
            <a:off x="640080" y="325369"/>
            <a:ext cx="4368602" cy="1956841"/>
          </a:xfrm>
        </p:spPr>
        <p:txBody>
          <a:bodyPr anchor="b">
            <a:normAutofit/>
          </a:bodyPr>
          <a:lstStyle/>
          <a:p>
            <a:r>
              <a:rPr lang="en-US" sz="5400"/>
              <a:t>Why are we here?</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9BCD5A-D1AC-CE15-16D1-EE8BF8D0182F}"/>
              </a:ext>
            </a:extLst>
          </p:cNvPr>
          <p:cNvSpPr>
            <a:spLocks noGrp="1"/>
          </p:cNvSpPr>
          <p:nvPr>
            <p:ph idx="1"/>
          </p:nvPr>
        </p:nvSpPr>
        <p:spPr>
          <a:xfrm>
            <a:off x="640080" y="2872899"/>
            <a:ext cx="4243589" cy="3320668"/>
          </a:xfrm>
        </p:spPr>
        <p:txBody>
          <a:bodyPr>
            <a:normAutofit/>
          </a:bodyPr>
          <a:lstStyle/>
          <a:p>
            <a:r>
              <a:rPr lang="en-US" sz="2200" dirty="0"/>
              <a:t>The recent trend of generative AI because of the </a:t>
            </a:r>
            <a:r>
              <a:rPr lang="en-US" sz="2200" dirty="0" err="1"/>
              <a:t>ChatGPT</a:t>
            </a:r>
            <a:r>
              <a:rPr lang="zh-TW" altLang="en-US" sz="2200" dirty="0"/>
              <a:t> </a:t>
            </a:r>
            <a:r>
              <a:rPr lang="en-US" altLang="zh-TW" sz="2200" dirty="0"/>
              <a:t>emergence</a:t>
            </a:r>
            <a:endParaRPr lang="en-US" sz="2200" dirty="0"/>
          </a:p>
          <a:p>
            <a:r>
              <a:rPr lang="en-US" sz="2200" dirty="0"/>
              <a:t>Are </a:t>
            </a:r>
            <a:r>
              <a:rPr lang="en-US" sz="2200" dirty="0" err="1"/>
              <a:t>ChatGPT</a:t>
            </a:r>
            <a:r>
              <a:rPr lang="en-US" sz="2200" dirty="0"/>
              <a:t> and its variants useful tool or pretentiously know-it-all braggers?</a:t>
            </a:r>
          </a:p>
        </p:txBody>
      </p:sp>
      <p:pic>
        <p:nvPicPr>
          <p:cNvPr id="1026" name="Picture 2">
            <a:extLst>
              <a:ext uri="{FF2B5EF4-FFF2-40B4-BE49-F238E27FC236}">
                <a16:creationId xmlns:a16="http://schemas.microsoft.com/office/drawing/2014/main" id="{7323AF9F-27F3-DDC5-647C-372D8F2158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91" r="1" b="1324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137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one life like Chinese dragon, huge, shimmering, multicolored, surround by cloud, detailed scale patterns, photo realistic, hyper realism, highly detailed, Hong Kong comic style">
            <a:extLst>
              <a:ext uri="{FF2B5EF4-FFF2-40B4-BE49-F238E27FC236}">
                <a16:creationId xmlns:a16="http://schemas.microsoft.com/office/drawing/2014/main" id="{EFEB9C54-74DA-6FAD-DB9C-7AFE3DA1B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22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555C09-C926-D154-F036-5EF3480D33E3}"/>
              </a:ext>
            </a:extLst>
          </p:cNvPr>
          <p:cNvSpPr txBox="1"/>
          <p:nvPr/>
        </p:nvSpPr>
        <p:spPr>
          <a:xfrm>
            <a:off x="5330050" y="1844646"/>
            <a:ext cx="6603450" cy="3168707"/>
          </a:xfrm>
          <a:prstGeom prst="rect">
            <a:avLst/>
          </a:prstGeom>
        </p:spPr>
        <p:txBody>
          <a:bodyPr vert="horz" lIns="91440" tIns="45720" rIns="91440" bIns="45720" rtlCol="0" anchor="ctr">
            <a:noAutofit/>
          </a:bodyPr>
          <a:lstStyle/>
          <a:p>
            <a:pPr>
              <a:lnSpc>
                <a:spcPct val="90000"/>
              </a:lnSpc>
              <a:spcAft>
                <a:spcPts val="600"/>
              </a:spcAft>
            </a:pPr>
            <a:r>
              <a:rPr lang="en-US" sz="2400" b="0" i="0" dirty="0">
                <a:effectLst/>
              </a:rPr>
              <a:t>one life like Chinese dragon, huge, shimmering, multicolored, no wing, surround by cloud, intricate features, detailed scale patterns, photo realistic, hyper realism, intricate details, highly detailed, Hong Kong comic style</a:t>
            </a:r>
          </a:p>
          <a:p>
            <a:pPr>
              <a:lnSpc>
                <a:spcPct val="90000"/>
              </a:lnSpc>
              <a:spcAft>
                <a:spcPts val="600"/>
              </a:spcAft>
            </a:pPr>
            <a:endParaRPr lang="en-US" sz="2400" dirty="0"/>
          </a:p>
          <a:p>
            <a:pPr>
              <a:lnSpc>
                <a:spcPct val="90000"/>
              </a:lnSpc>
              <a:spcAft>
                <a:spcPts val="600"/>
              </a:spcAft>
            </a:pPr>
            <a:r>
              <a:rPr lang="en-US" altLang="zh-TW" sz="2400" dirty="0">
                <a:solidFill>
                  <a:srgbClr val="FF0000"/>
                </a:solidFill>
              </a:rPr>
              <a:t>Negative</a:t>
            </a:r>
            <a:r>
              <a:rPr lang="zh-TW" altLang="en-US" sz="2400" dirty="0">
                <a:solidFill>
                  <a:srgbClr val="FF0000"/>
                </a:solidFill>
              </a:rPr>
              <a:t> </a:t>
            </a:r>
            <a:r>
              <a:rPr lang="en-US" altLang="zh-TW" sz="2400" dirty="0">
                <a:solidFill>
                  <a:srgbClr val="FF0000"/>
                </a:solidFill>
              </a:rPr>
              <a:t>prompt:</a:t>
            </a:r>
          </a:p>
          <a:p>
            <a:pPr>
              <a:lnSpc>
                <a:spcPct val="90000"/>
              </a:lnSpc>
              <a:spcAft>
                <a:spcPts val="600"/>
              </a:spcAft>
            </a:pPr>
            <a:r>
              <a:rPr lang="en-US" altLang="zh-TW" sz="2400" dirty="0">
                <a:solidFill>
                  <a:srgbClr val="FF0000"/>
                </a:solidFill>
              </a:rPr>
              <a:t>More</a:t>
            </a:r>
            <a:r>
              <a:rPr lang="zh-TW" altLang="en-US" sz="2400" dirty="0">
                <a:solidFill>
                  <a:srgbClr val="FF0000"/>
                </a:solidFill>
              </a:rPr>
              <a:t> </a:t>
            </a:r>
            <a:r>
              <a:rPr lang="en-US" altLang="zh-TW" sz="2400" dirty="0">
                <a:solidFill>
                  <a:srgbClr val="FF0000"/>
                </a:solidFill>
              </a:rPr>
              <a:t>than</a:t>
            </a:r>
            <a:r>
              <a:rPr lang="zh-TW" altLang="en-US" sz="2400" dirty="0">
                <a:solidFill>
                  <a:srgbClr val="FF0000"/>
                </a:solidFill>
              </a:rPr>
              <a:t> </a:t>
            </a:r>
            <a:r>
              <a:rPr lang="en-US" altLang="zh-TW" sz="2400" dirty="0">
                <a:solidFill>
                  <a:srgbClr val="FF0000"/>
                </a:solidFill>
              </a:rPr>
              <a:t>one</a:t>
            </a:r>
            <a:r>
              <a:rPr lang="zh-TW" altLang="en-US" sz="2400" dirty="0">
                <a:solidFill>
                  <a:srgbClr val="FF0000"/>
                </a:solidFill>
              </a:rPr>
              <a:t> </a:t>
            </a:r>
            <a:r>
              <a:rPr lang="en-US" altLang="zh-TW" sz="2400" dirty="0">
                <a:solidFill>
                  <a:srgbClr val="FF0000"/>
                </a:solidFill>
              </a:rPr>
              <a:t>head,</a:t>
            </a:r>
            <a:r>
              <a:rPr lang="zh-TW" altLang="en-US" sz="2400" dirty="0">
                <a:solidFill>
                  <a:srgbClr val="FF0000"/>
                </a:solidFill>
              </a:rPr>
              <a:t> </a:t>
            </a:r>
            <a:r>
              <a:rPr lang="en-US" altLang="zh-TW" sz="2400" dirty="0">
                <a:solidFill>
                  <a:srgbClr val="FF0000"/>
                </a:solidFill>
              </a:rPr>
              <a:t>more</a:t>
            </a:r>
            <a:r>
              <a:rPr lang="zh-TW" altLang="en-US" sz="2400" dirty="0">
                <a:solidFill>
                  <a:srgbClr val="FF0000"/>
                </a:solidFill>
              </a:rPr>
              <a:t> </a:t>
            </a:r>
            <a:r>
              <a:rPr lang="en-US" altLang="zh-TW" sz="2400" dirty="0">
                <a:solidFill>
                  <a:srgbClr val="FF0000"/>
                </a:solidFill>
              </a:rPr>
              <a:t>than</a:t>
            </a:r>
            <a:r>
              <a:rPr lang="zh-TW" altLang="en-US" sz="2400" dirty="0">
                <a:solidFill>
                  <a:srgbClr val="FF0000"/>
                </a:solidFill>
              </a:rPr>
              <a:t> </a:t>
            </a:r>
            <a:r>
              <a:rPr lang="en-US" altLang="zh-TW" sz="2400" dirty="0">
                <a:solidFill>
                  <a:srgbClr val="FF0000"/>
                </a:solidFill>
              </a:rPr>
              <a:t>one</a:t>
            </a:r>
            <a:r>
              <a:rPr lang="zh-TW" altLang="en-US" sz="2400" dirty="0">
                <a:solidFill>
                  <a:srgbClr val="FF0000"/>
                </a:solidFill>
              </a:rPr>
              <a:t> </a:t>
            </a:r>
            <a:r>
              <a:rPr lang="en-US" altLang="zh-TW" sz="2400" dirty="0">
                <a:solidFill>
                  <a:srgbClr val="FF0000"/>
                </a:solidFill>
              </a:rPr>
              <a:t>dragon,</a:t>
            </a:r>
            <a:r>
              <a:rPr lang="zh-TW" altLang="en-US" sz="2400" dirty="0">
                <a:solidFill>
                  <a:srgbClr val="FF0000"/>
                </a:solidFill>
              </a:rPr>
              <a:t> </a:t>
            </a:r>
            <a:r>
              <a:rPr lang="en-US" altLang="zh-TW" sz="2400" dirty="0">
                <a:solidFill>
                  <a:srgbClr val="FF0000"/>
                </a:solidFill>
              </a:rPr>
              <a:t>wing,</a:t>
            </a:r>
            <a:r>
              <a:rPr lang="zh-TW" altLang="en-US" sz="2400" dirty="0">
                <a:solidFill>
                  <a:srgbClr val="FF0000"/>
                </a:solidFill>
              </a:rPr>
              <a:t> </a:t>
            </a:r>
            <a:r>
              <a:rPr lang="en-US" altLang="zh-TW" sz="2400" dirty="0">
                <a:solidFill>
                  <a:srgbClr val="FF0000"/>
                </a:solidFill>
              </a:rPr>
              <a:t>more</a:t>
            </a:r>
            <a:r>
              <a:rPr lang="zh-TW" altLang="en-US" sz="2400" dirty="0">
                <a:solidFill>
                  <a:srgbClr val="FF0000"/>
                </a:solidFill>
              </a:rPr>
              <a:t> </a:t>
            </a:r>
            <a:r>
              <a:rPr lang="en-US" altLang="zh-TW" sz="2400" dirty="0">
                <a:solidFill>
                  <a:srgbClr val="FF0000"/>
                </a:solidFill>
              </a:rPr>
              <a:t>than</a:t>
            </a:r>
            <a:r>
              <a:rPr lang="zh-TW" altLang="en-US" sz="2400" dirty="0">
                <a:solidFill>
                  <a:srgbClr val="FF0000"/>
                </a:solidFill>
              </a:rPr>
              <a:t> </a:t>
            </a:r>
            <a:r>
              <a:rPr lang="en-US" altLang="zh-TW" sz="2400" dirty="0">
                <a:solidFill>
                  <a:srgbClr val="FF0000"/>
                </a:solidFill>
              </a:rPr>
              <a:t>one</a:t>
            </a:r>
            <a:r>
              <a:rPr lang="zh-TW" altLang="en-US" sz="2400" dirty="0">
                <a:solidFill>
                  <a:srgbClr val="FF0000"/>
                </a:solidFill>
              </a:rPr>
              <a:t> </a:t>
            </a:r>
            <a:r>
              <a:rPr lang="en-US" altLang="zh-TW" sz="2400" dirty="0">
                <a:solidFill>
                  <a:srgbClr val="FF0000"/>
                </a:solidFill>
              </a:rPr>
              <a:t>body,</a:t>
            </a:r>
            <a:r>
              <a:rPr lang="zh-TW" altLang="en-US" sz="2400" dirty="0">
                <a:solidFill>
                  <a:srgbClr val="FF0000"/>
                </a:solidFill>
              </a:rPr>
              <a:t> </a:t>
            </a:r>
            <a:r>
              <a:rPr lang="en-US" altLang="zh-TW" sz="2400" dirty="0">
                <a:solidFill>
                  <a:srgbClr val="FF0000"/>
                </a:solidFill>
              </a:rPr>
              <a:t>more</a:t>
            </a:r>
            <a:r>
              <a:rPr lang="zh-TW" altLang="en-US" sz="2400" dirty="0">
                <a:solidFill>
                  <a:srgbClr val="FF0000"/>
                </a:solidFill>
              </a:rPr>
              <a:t> </a:t>
            </a:r>
            <a:r>
              <a:rPr lang="en-US" altLang="zh-TW" sz="2400" dirty="0">
                <a:solidFill>
                  <a:srgbClr val="FF0000"/>
                </a:solidFill>
              </a:rPr>
              <a:t>than</a:t>
            </a:r>
            <a:r>
              <a:rPr lang="zh-TW" altLang="en-US" sz="2400" dirty="0">
                <a:solidFill>
                  <a:srgbClr val="FF0000"/>
                </a:solidFill>
              </a:rPr>
              <a:t> </a:t>
            </a:r>
            <a:r>
              <a:rPr lang="en-US" altLang="zh-TW" sz="2400" dirty="0">
                <a:solidFill>
                  <a:srgbClr val="FF0000"/>
                </a:solidFill>
              </a:rPr>
              <a:t>one</a:t>
            </a:r>
            <a:r>
              <a:rPr lang="zh-TW" altLang="en-US" sz="2400" dirty="0">
                <a:solidFill>
                  <a:srgbClr val="FF0000"/>
                </a:solidFill>
              </a:rPr>
              <a:t> </a:t>
            </a:r>
            <a:r>
              <a:rPr lang="en-US" altLang="zh-TW" sz="2400" dirty="0">
                <a:solidFill>
                  <a:srgbClr val="FF0000"/>
                </a:solidFill>
              </a:rPr>
              <a:t>tail</a:t>
            </a:r>
            <a:endParaRPr lang="en-US" sz="2400" dirty="0">
              <a:solidFill>
                <a:srgbClr val="FF0000"/>
              </a:solidFill>
            </a:endParaRPr>
          </a:p>
        </p:txBody>
      </p:sp>
    </p:spTree>
    <p:extLst>
      <p:ext uri="{BB962C8B-B14F-4D97-AF65-F5344CB8AC3E}">
        <p14:creationId xmlns:p14="http://schemas.microsoft.com/office/powerpoint/2010/main" val="3695199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43F8-A114-C50F-2EA7-BBA547887EF4}"/>
              </a:ext>
            </a:extLst>
          </p:cNvPr>
          <p:cNvSpPr>
            <a:spLocks noGrp="1"/>
          </p:cNvSpPr>
          <p:nvPr>
            <p:ph type="title"/>
          </p:nvPr>
        </p:nvSpPr>
        <p:spPr/>
        <p:txBody>
          <a:bodyPr/>
          <a:lstStyle/>
          <a:p>
            <a:r>
              <a:rPr lang="en-US" altLang="zh-TW" dirty="0"/>
              <a:t>Prompting:</a:t>
            </a:r>
            <a:r>
              <a:rPr lang="zh-TW" altLang="en-US" dirty="0"/>
              <a:t> </a:t>
            </a:r>
            <a:r>
              <a:rPr lang="en-US" altLang="zh-TW" dirty="0"/>
              <a:t>without</a:t>
            </a:r>
            <a:r>
              <a:rPr lang="zh-TW" altLang="en-US" dirty="0"/>
              <a:t> </a:t>
            </a:r>
            <a:r>
              <a:rPr lang="en-US" altLang="zh-TW" dirty="0"/>
              <a:t>examples</a:t>
            </a:r>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7E6FB409-6091-C3F5-D70A-AD729605FE66}"/>
              </a:ext>
            </a:extLst>
          </p:cNvPr>
          <p:cNvPicPr>
            <a:picLocks noChangeAspect="1"/>
          </p:cNvPicPr>
          <p:nvPr/>
        </p:nvPicPr>
        <p:blipFill rotWithShape="1">
          <a:blip r:embed="rId2"/>
          <a:srcRect b="87679"/>
          <a:stretch/>
        </p:blipFill>
        <p:spPr>
          <a:xfrm>
            <a:off x="1960462" y="1516859"/>
            <a:ext cx="8271076" cy="4270065"/>
          </a:xfrm>
          <a:prstGeom prst="rect">
            <a:avLst/>
          </a:prstGeom>
        </p:spPr>
      </p:pic>
      <p:sp>
        <p:nvSpPr>
          <p:cNvPr id="8" name="TextBox 7">
            <a:extLst>
              <a:ext uri="{FF2B5EF4-FFF2-40B4-BE49-F238E27FC236}">
                <a16:creationId xmlns:a16="http://schemas.microsoft.com/office/drawing/2014/main" id="{0C44F7CB-4024-121E-7F97-A2EED4D7774B}"/>
              </a:ext>
            </a:extLst>
          </p:cNvPr>
          <p:cNvSpPr txBox="1"/>
          <p:nvPr/>
        </p:nvSpPr>
        <p:spPr>
          <a:xfrm>
            <a:off x="8205485" y="5451258"/>
            <a:ext cx="3797461" cy="1200329"/>
          </a:xfrm>
          <a:prstGeom prst="rect">
            <a:avLst/>
          </a:prstGeom>
          <a:noFill/>
        </p:spPr>
        <p:txBody>
          <a:bodyPr wrap="square" rtlCol="0">
            <a:spAutoFit/>
          </a:bodyPr>
          <a:lstStyle/>
          <a:p>
            <a:r>
              <a:rPr lang="en-US" dirty="0">
                <a:hlinkClick r:id="rId3"/>
              </a:rPr>
              <a:t>generative_ai_east_asian_studies/Clean_various_affiliations at main · fccsdigitalchina/generative_ai_east_asian_studies (github.com)</a:t>
            </a:r>
            <a:endParaRPr lang="en-US" dirty="0"/>
          </a:p>
        </p:txBody>
      </p:sp>
    </p:spTree>
    <p:extLst>
      <p:ext uri="{BB962C8B-B14F-4D97-AF65-F5344CB8AC3E}">
        <p14:creationId xmlns:p14="http://schemas.microsoft.com/office/powerpoint/2010/main" val="574716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43F8-A114-C50F-2EA7-BBA547887EF4}"/>
              </a:ext>
            </a:extLst>
          </p:cNvPr>
          <p:cNvSpPr>
            <a:spLocks noGrp="1"/>
          </p:cNvSpPr>
          <p:nvPr>
            <p:ph type="title"/>
          </p:nvPr>
        </p:nvSpPr>
        <p:spPr/>
        <p:txBody>
          <a:bodyPr/>
          <a:lstStyle/>
          <a:p>
            <a:r>
              <a:rPr lang="en-US" altLang="zh-TW" dirty="0"/>
              <a:t>Prompting:</a:t>
            </a:r>
            <a:r>
              <a:rPr lang="zh-TW" altLang="en-US" dirty="0"/>
              <a:t> </a:t>
            </a:r>
            <a:r>
              <a:rPr lang="en-US" altLang="zh-TW" dirty="0"/>
              <a:t>without</a:t>
            </a:r>
            <a:r>
              <a:rPr lang="zh-TW" altLang="en-US" dirty="0"/>
              <a:t> </a:t>
            </a:r>
            <a:r>
              <a:rPr lang="en-US" altLang="zh-TW" dirty="0"/>
              <a:t>examples</a:t>
            </a:r>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7E6FB409-6091-C3F5-D70A-AD729605FE66}"/>
              </a:ext>
            </a:extLst>
          </p:cNvPr>
          <p:cNvPicPr>
            <a:picLocks noChangeAspect="1"/>
          </p:cNvPicPr>
          <p:nvPr/>
        </p:nvPicPr>
        <p:blipFill rotWithShape="1">
          <a:blip r:embed="rId2"/>
          <a:srcRect t="68104" b="18956"/>
          <a:stretch/>
        </p:blipFill>
        <p:spPr>
          <a:xfrm>
            <a:off x="1960462" y="1690688"/>
            <a:ext cx="8271076" cy="4484144"/>
          </a:xfrm>
          <a:prstGeom prst="rect">
            <a:avLst/>
          </a:prstGeom>
        </p:spPr>
      </p:pic>
    </p:spTree>
    <p:extLst>
      <p:ext uri="{BB962C8B-B14F-4D97-AF65-F5344CB8AC3E}">
        <p14:creationId xmlns:p14="http://schemas.microsoft.com/office/powerpoint/2010/main" val="3848658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6E9E7-C46E-DD40-8EFD-C310AC4E840A}"/>
              </a:ext>
            </a:extLst>
          </p:cNvPr>
          <p:cNvSpPr>
            <a:spLocks noGrp="1"/>
          </p:cNvSpPr>
          <p:nvPr>
            <p:ph type="title"/>
          </p:nvPr>
        </p:nvSpPr>
        <p:spPr/>
        <p:txBody>
          <a:bodyPr/>
          <a:lstStyle/>
          <a:p>
            <a:r>
              <a:rPr lang="en-US" altLang="zh-TW" dirty="0"/>
              <a:t>Prompting:</a:t>
            </a:r>
            <a:r>
              <a:rPr lang="zh-TW" altLang="en-US" dirty="0"/>
              <a:t> </a:t>
            </a:r>
            <a:r>
              <a:rPr lang="en-US" altLang="zh-TW" dirty="0"/>
              <a:t>with</a:t>
            </a:r>
            <a:r>
              <a:rPr lang="zh-TW" altLang="en-US" dirty="0"/>
              <a:t> </a:t>
            </a:r>
            <a:r>
              <a:rPr lang="en-US" altLang="zh-TW" dirty="0"/>
              <a:t>one</a:t>
            </a:r>
            <a:r>
              <a:rPr lang="zh-TW" altLang="en-US" dirty="0"/>
              <a:t> </a:t>
            </a:r>
            <a:r>
              <a:rPr lang="en-US" altLang="zh-TW" dirty="0"/>
              <a:t>example</a:t>
            </a:r>
            <a:endParaRPr lang="en-US" dirty="0"/>
          </a:p>
        </p:txBody>
      </p:sp>
      <p:pic>
        <p:nvPicPr>
          <p:cNvPr id="5" name="Picture 4" descr="A picture containing diagram&#10;&#10;Description automatically generated">
            <a:extLst>
              <a:ext uri="{FF2B5EF4-FFF2-40B4-BE49-F238E27FC236}">
                <a16:creationId xmlns:a16="http://schemas.microsoft.com/office/drawing/2014/main" id="{0869A99E-C60B-8706-648D-D3B63050EA95}"/>
              </a:ext>
            </a:extLst>
          </p:cNvPr>
          <p:cNvPicPr>
            <a:picLocks noChangeAspect="1"/>
          </p:cNvPicPr>
          <p:nvPr/>
        </p:nvPicPr>
        <p:blipFill rotWithShape="1">
          <a:blip r:embed="rId2"/>
          <a:srcRect b="87342"/>
          <a:stretch/>
        </p:blipFill>
        <p:spPr>
          <a:xfrm>
            <a:off x="838200" y="1690688"/>
            <a:ext cx="4931582" cy="3807287"/>
          </a:xfrm>
          <a:prstGeom prst="rect">
            <a:avLst/>
          </a:prstGeom>
        </p:spPr>
      </p:pic>
      <p:sp>
        <p:nvSpPr>
          <p:cNvPr id="7" name="TextBox 6">
            <a:extLst>
              <a:ext uri="{FF2B5EF4-FFF2-40B4-BE49-F238E27FC236}">
                <a16:creationId xmlns:a16="http://schemas.microsoft.com/office/drawing/2014/main" id="{DE400FAF-04AF-5BA2-B968-8E5F520ECCFF}"/>
              </a:ext>
            </a:extLst>
          </p:cNvPr>
          <p:cNvSpPr txBox="1"/>
          <p:nvPr/>
        </p:nvSpPr>
        <p:spPr>
          <a:xfrm>
            <a:off x="3046071" y="5863105"/>
            <a:ext cx="6099858" cy="646331"/>
          </a:xfrm>
          <a:prstGeom prst="rect">
            <a:avLst/>
          </a:prstGeom>
          <a:noFill/>
        </p:spPr>
        <p:txBody>
          <a:bodyPr wrap="square">
            <a:spAutoFit/>
          </a:bodyPr>
          <a:lstStyle/>
          <a:p>
            <a:pPr algn="ctr"/>
            <a:r>
              <a:rPr lang="en-US" dirty="0">
                <a:hlinkClick r:id="rId3"/>
              </a:rPr>
              <a:t>generative_ai_east_asian_studies/Tag_data/Tag_TEI at main · fccsdigitalchina/generative_ai_east_asian_studies (github.com)</a:t>
            </a:r>
            <a:endParaRPr lang="en-US" dirty="0"/>
          </a:p>
        </p:txBody>
      </p:sp>
      <p:pic>
        <p:nvPicPr>
          <p:cNvPr id="9" name="Picture 8" descr="A picture containing diagram&#10;&#10;Description automatically generated">
            <a:extLst>
              <a:ext uri="{FF2B5EF4-FFF2-40B4-BE49-F238E27FC236}">
                <a16:creationId xmlns:a16="http://schemas.microsoft.com/office/drawing/2014/main" id="{77FA1C1D-B8A2-93B4-14C9-E65A36708D52}"/>
              </a:ext>
            </a:extLst>
          </p:cNvPr>
          <p:cNvPicPr>
            <a:picLocks noChangeAspect="1"/>
          </p:cNvPicPr>
          <p:nvPr/>
        </p:nvPicPr>
        <p:blipFill rotWithShape="1">
          <a:blip r:embed="rId2"/>
          <a:srcRect t="67512" b="19830"/>
          <a:stretch/>
        </p:blipFill>
        <p:spPr>
          <a:xfrm>
            <a:off x="6422220" y="1690688"/>
            <a:ext cx="5216438" cy="4027206"/>
          </a:xfrm>
          <a:prstGeom prst="rect">
            <a:avLst/>
          </a:prstGeom>
        </p:spPr>
      </p:pic>
    </p:spTree>
    <p:extLst>
      <p:ext uri="{BB962C8B-B14F-4D97-AF65-F5344CB8AC3E}">
        <p14:creationId xmlns:p14="http://schemas.microsoft.com/office/powerpoint/2010/main" val="3138323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1A2C7-D4B2-E0FC-4C82-D6A3274A53FC}"/>
              </a:ext>
            </a:extLst>
          </p:cNvPr>
          <p:cNvSpPr>
            <a:spLocks noGrp="1"/>
          </p:cNvSpPr>
          <p:nvPr>
            <p:ph type="title"/>
          </p:nvPr>
        </p:nvSpPr>
        <p:spPr/>
        <p:txBody>
          <a:bodyPr/>
          <a:lstStyle/>
          <a:p>
            <a:r>
              <a:rPr lang="en-US" altLang="zh-TW" dirty="0"/>
              <a:t>Prompting:</a:t>
            </a:r>
            <a:r>
              <a:rPr lang="zh-TW" altLang="en-US" dirty="0"/>
              <a:t> </a:t>
            </a:r>
            <a:r>
              <a:rPr lang="en-US" altLang="zh-TW" dirty="0"/>
              <a:t>with</a:t>
            </a:r>
            <a:r>
              <a:rPr lang="zh-TW" altLang="en-US" dirty="0"/>
              <a:t> </a:t>
            </a:r>
            <a:r>
              <a:rPr lang="en-US" altLang="zh-TW" dirty="0"/>
              <a:t>one</a:t>
            </a:r>
            <a:r>
              <a:rPr lang="zh-TW" altLang="en-US" dirty="0"/>
              <a:t> </a:t>
            </a:r>
            <a:r>
              <a:rPr lang="en-US" altLang="zh-TW" dirty="0"/>
              <a:t>example</a:t>
            </a:r>
            <a:endParaRPr lang="en-US" dirty="0"/>
          </a:p>
        </p:txBody>
      </p:sp>
      <p:pic>
        <p:nvPicPr>
          <p:cNvPr id="5" name="Picture 4" descr="A picture containing diagram&#10;&#10;Description automatically generated">
            <a:extLst>
              <a:ext uri="{FF2B5EF4-FFF2-40B4-BE49-F238E27FC236}">
                <a16:creationId xmlns:a16="http://schemas.microsoft.com/office/drawing/2014/main" id="{00F70352-5EF3-3968-17D2-F86004FF4882}"/>
              </a:ext>
            </a:extLst>
          </p:cNvPr>
          <p:cNvPicPr>
            <a:picLocks noChangeAspect="1"/>
          </p:cNvPicPr>
          <p:nvPr/>
        </p:nvPicPr>
        <p:blipFill rotWithShape="1">
          <a:blip r:embed="rId2"/>
          <a:srcRect t="80703"/>
          <a:stretch/>
        </p:blipFill>
        <p:spPr>
          <a:xfrm>
            <a:off x="838199" y="1354238"/>
            <a:ext cx="4590327" cy="5402541"/>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A3BEBF87-8627-25E7-DC04-DBB77FA0190B}"/>
              </a:ext>
            </a:extLst>
          </p:cNvPr>
          <p:cNvPicPr>
            <a:picLocks noChangeAspect="1"/>
          </p:cNvPicPr>
          <p:nvPr/>
        </p:nvPicPr>
        <p:blipFill>
          <a:blip r:embed="rId3"/>
          <a:stretch>
            <a:fillRect/>
          </a:stretch>
        </p:blipFill>
        <p:spPr>
          <a:xfrm>
            <a:off x="5566060" y="1354238"/>
            <a:ext cx="6625940" cy="4950279"/>
          </a:xfrm>
          <a:prstGeom prst="rect">
            <a:avLst/>
          </a:prstGeom>
        </p:spPr>
      </p:pic>
      <p:sp>
        <p:nvSpPr>
          <p:cNvPr id="8" name="TextBox 7">
            <a:extLst>
              <a:ext uri="{FF2B5EF4-FFF2-40B4-BE49-F238E27FC236}">
                <a16:creationId xmlns:a16="http://schemas.microsoft.com/office/drawing/2014/main" id="{B45EDE4C-D8BD-8207-7A25-6FDA53B4F2DB}"/>
              </a:ext>
            </a:extLst>
          </p:cNvPr>
          <p:cNvSpPr txBox="1"/>
          <p:nvPr/>
        </p:nvSpPr>
        <p:spPr>
          <a:xfrm>
            <a:off x="7002684" y="6308209"/>
            <a:ext cx="4485267" cy="369332"/>
          </a:xfrm>
          <a:prstGeom prst="rect">
            <a:avLst/>
          </a:prstGeom>
          <a:noFill/>
        </p:spPr>
        <p:txBody>
          <a:bodyPr wrap="none" rtlCol="0">
            <a:spAutoFit/>
          </a:bodyPr>
          <a:lstStyle/>
          <a:p>
            <a:r>
              <a:rPr lang="en-US" dirty="0">
                <a:hlinkClick r:id="rId4"/>
              </a:rPr>
              <a:t>TEI by Example | Exercises | Module 4: Poetry</a:t>
            </a:r>
            <a:endParaRPr lang="en-US" dirty="0"/>
          </a:p>
        </p:txBody>
      </p:sp>
    </p:spTree>
    <p:extLst>
      <p:ext uri="{BB962C8B-B14F-4D97-AF65-F5344CB8AC3E}">
        <p14:creationId xmlns:p14="http://schemas.microsoft.com/office/powerpoint/2010/main" val="653029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7F8C-BD96-292A-02EA-A3D24831AC53}"/>
              </a:ext>
            </a:extLst>
          </p:cNvPr>
          <p:cNvSpPr>
            <a:spLocks noGrp="1"/>
          </p:cNvSpPr>
          <p:nvPr>
            <p:ph type="title"/>
          </p:nvPr>
        </p:nvSpPr>
        <p:spPr/>
        <p:txBody>
          <a:bodyPr/>
          <a:lstStyle/>
          <a:p>
            <a:r>
              <a:rPr lang="en-US" dirty="0"/>
              <a:t>Prompting</a:t>
            </a:r>
            <a:r>
              <a:rPr lang="en-US" altLang="zh-TW" dirty="0"/>
              <a:t>:</a:t>
            </a:r>
            <a:r>
              <a:rPr lang="zh-TW" altLang="en-US" dirty="0"/>
              <a:t> </a:t>
            </a:r>
            <a:r>
              <a:rPr lang="en-US" altLang="zh-TW" dirty="0"/>
              <a:t>with</a:t>
            </a:r>
            <a:r>
              <a:rPr lang="zh-TW" altLang="en-US" dirty="0"/>
              <a:t> </a:t>
            </a:r>
            <a:r>
              <a:rPr lang="en-US" altLang="zh-TW" dirty="0"/>
              <a:t>a</a:t>
            </a:r>
            <a:r>
              <a:rPr lang="zh-TW" altLang="en-US" dirty="0"/>
              <a:t> </a:t>
            </a:r>
            <a:r>
              <a:rPr lang="en-US" altLang="zh-TW" dirty="0"/>
              <a:t>few</a:t>
            </a:r>
            <a:r>
              <a:rPr lang="zh-TW" altLang="en-US" dirty="0"/>
              <a:t> </a:t>
            </a:r>
            <a:r>
              <a:rPr lang="en-US" altLang="zh-TW" dirty="0"/>
              <a:t>examples</a:t>
            </a: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891E5A3F-E4AC-5051-1EC2-D29E33443098}"/>
              </a:ext>
            </a:extLst>
          </p:cNvPr>
          <p:cNvPicPr>
            <a:picLocks noChangeAspect="1"/>
          </p:cNvPicPr>
          <p:nvPr/>
        </p:nvPicPr>
        <p:blipFill>
          <a:blip r:embed="rId2"/>
          <a:stretch>
            <a:fillRect/>
          </a:stretch>
        </p:blipFill>
        <p:spPr>
          <a:xfrm>
            <a:off x="2209800" y="1690688"/>
            <a:ext cx="7772400" cy="2556484"/>
          </a:xfrm>
          <a:prstGeom prst="rect">
            <a:avLst/>
          </a:prstGeom>
        </p:spPr>
      </p:pic>
      <p:sp>
        <p:nvSpPr>
          <p:cNvPr id="8" name="TextBox 7">
            <a:extLst>
              <a:ext uri="{FF2B5EF4-FFF2-40B4-BE49-F238E27FC236}">
                <a16:creationId xmlns:a16="http://schemas.microsoft.com/office/drawing/2014/main" id="{9FCE5543-D51B-F8BD-55F3-261FBDE929F1}"/>
              </a:ext>
            </a:extLst>
          </p:cNvPr>
          <p:cNvSpPr txBox="1"/>
          <p:nvPr/>
        </p:nvSpPr>
        <p:spPr>
          <a:xfrm>
            <a:off x="3046071" y="4797980"/>
            <a:ext cx="6099858" cy="369332"/>
          </a:xfrm>
          <a:prstGeom prst="rect">
            <a:avLst/>
          </a:prstGeom>
          <a:noFill/>
        </p:spPr>
        <p:txBody>
          <a:bodyPr wrap="square">
            <a:spAutoFit/>
          </a:bodyPr>
          <a:lstStyle/>
          <a:p>
            <a:pPr algn="ctr"/>
            <a:r>
              <a:rPr lang="en-US" dirty="0">
                <a:hlinkClick r:id="rId3"/>
              </a:rPr>
              <a:t>THDL v0.88-a9h8 (ntu.edu.tw)</a:t>
            </a:r>
            <a:endParaRPr lang="en-US" dirty="0"/>
          </a:p>
        </p:txBody>
      </p:sp>
    </p:spTree>
    <p:extLst>
      <p:ext uri="{BB962C8B-B14F-4D97-AF65-F5344CB8AC3E}">
        <p14:creationId xmlns:p14="http://schemas.microsoft.com/office/powerpoint/2010/main" val="514009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732F0914-392B-7D23-26FE-DE5DFE4A7940}"/>
              </a:ext>
            </a:extLst>
          </p:cNvPr>
          <p:cNvPicPr>
            <a:picLocks noChangeAspect="1"/>
          </p:cNvPicPr>
          <p:nvPr/>
        </p:nvPicPr>
        <p:blipFill rotWithShape="1">
          <a:blip r:embed="rId2"/>
          <a:srcRect b="32827"/>
          <a:stretch/>
        </p:blipFill>
        <p:spPr>
          <a:xfrm>
            <a:off x="741744" y="151366"/>
            <a:ext cx="5354256" cy="6555268"/>
          </a:xfrm>
          <a:prstGeom prst="rect">
            <a:avLst/>
          </a:prstGeom>
        </p:spPr>
      </p:pic>
      <p:pic>
        <p:nvPicPr>
          <p:cNvPr id="10" name="Picture 9" descr="Text&#10;&#10;Description automatically generated">
            <a:extLst>
              <a:ext uri="{FF2B5EF4-FFF2-40B4-BE49-F238E27FC236}">
                <a16:creationId xmlns:a16="http://schemas.microsoft.com/office/drawing/2014/main" id="{284887E9-0AE3-0F7C-19E8-E353040C303E}"/>
              </a:ext>
            </a:extLst>
          </p:cNvPr>
          <p:cNvPicPr>
            <a:picLocks noChangeAspect="1"/>
          </p:cNvPicPr>
          <p:nvPr/>
        </p:nvPicPr>
        <p:blipFill rotWithShape="1">
          <a:blip r:embed="rId2"/>
          <a:srcRect t="68861"/>
          <a:stretch/>
        </p:blipFill>
        <p:spPr>
          <a:xfrm>
            <a:off x="6096000" y="1854843"/>
            <a:ext cx="5547195" cy="3148314"/>
          </a:xfrm>
          <a:prstGeom prst="rect">
            <a:avLst/>
          </a:prstGeom>
        </p:spPr>
      </p:pic>
      <p:sp>
        <p:nvSpPr>
          <p:cNvPr id="12" name="TextBox 11">
            <a:extLst>
              <a:ext uri="{FF2B5EF4-FFF2-40B4-BE49-F238E27FC236}">
                <a16:creationId xmlns:a16="http://schemas.microsoft.com/office/drawing/2014/main" id="{12A93A68-031B-CFBD-0266-5C9C51574765}"/>
              </a:ext>
            </a:extLst>
          </p:cNvPr>
          <p:cNvSpPr txBox="1"/>
          <p:nvPr/>
        </p:nvSpPr>
        <p:spPr>
          <a:xfrm>
            <a:off x="6092142" y="5393230"/>
            <a:ext cx="6099858" cy="923330"/>
          </a:xfrm>
          <a:prstGeom prst="rect">
            <a:avLst/>
          </a:prstGeom>
          <a:noFill/>
        </p:spPr>
        <p:txBody>
          <a:bodyPr wrap="square">
            <a:spAutoFit/>
          </a:bodyPr>
          <a:lstStyle/>
          <a:p>
            <a:r>
              <a:rPr lang="en-US" dirty="0">
                <a:hlinkClick r:id="rId3"/>
              </a:rPr>
              <a:t>generative_ai_east_asian_studies/Data_extraction/Deeds at main · fccsdigitalchina/generative_ai_east_asian_studies (github.com)</a:t>
            </a:r>
            <a:endParaRPr lang="en-US" dirty="0"/>
          </a:p>
        </p:txBody>
      </p:sp>
    </p:spTree>
    <p:extLst>
      <p:ext uri="{BB962C8B-B14F-4D97-AF65-F5344CB8AC3E}">
        <p14:creationId xmlns:p14="http://schemas.microsoft.com/office/powerpoint/2010/main" val="3129811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7ADC8CF4-A73A-E198-D3B3-4587850CB568}"/>
              </a:ext>
            </a:extLst>
          </p:cNvPr>
          <p:cNvPicPr>
            <a:picLocks noChangeAspect="1"/>
          </p:cNvPicPr>
          <p:nvPr/>
        </p:nvPicPr>
        <p:blipFill rotWithShape="1">
          <a:blip r:embed="rId2"/>
          <a:srcRect b="56624"/>
          <a:stretch/>
        </p:blipFill>
        <p:spPr>
          <a:xfrm>
            <a:off x="375212" y="205140"/>
            <a:ext cx="4879694" cy="6447720"/>
          </a:xfrm>
          <a:prstGeom prst="rect">
            <a:avLst/>
          </a:prstGeom>
        </p:spPr>
      </p:pic>
      <p:sp>
        <p:nvSpPr>
          <p:cNvPr id="6" name="Frame 5">
            <a:extLst>
              <a:ext uri="{FF2B5EF4-FFF2-40B4-BE49-F238E27FC236}">
                <a16:creationId xmlns:a16="http://schemas.microsoft.com/office/drawing/2014/main" id="{592D9904-DD7E-BDBA-C176-CD23ED21F436}"/>
              </a:ext>
            </a:extLst>
          </p:cNvPr>
          <p:cNvSpPr/>
          <p:nvPr/>
        </p:nvSpPr>
        <p:spPr>
          <a:xfrm>
            <a:off x="717630" y="6123008"/>
            <a:ext cx="4271059" cy="529852"/>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8" name="Picture 7" descr="Graphical user interface, text, application&#10;&#10;Description automatically generated">
            <a:extLst>
              <a:ext uri="{FF2B5EF4-FFF2-40B4-BE49-F238E27FC236}">
                <a16:creationId xmlns:a16="http://schemas.microsoft.com/office/drawing/2014/main" id="{497BCF45-E255-3F8F-1C76-B5BCF1DAF2DC}"/>
              </a:ext>
            </a:extLst>
          </p:cNvPr>
          <p:cNvPicPr>
            <a:picLocks noChangeAspect="1"/>
          </p:cNvPicPr>
          <p:nvPr/>
        </p:nvPicPr>
        <p:blipFill rotWithShape="1">
          <a:blip r:embed="rId2"/>
          <a:srcRect t="44388" b="35865"/>
          <a:stretch/>
        </p:blipFill>
        <p:spPr>
          <a:xfrm>
            <a:off x="5774901" y="1611774"/>
            <a:ext cx="6041887" cy="3634451"/>
          </a:xfrm>
          <a:prstGeom prst="rect">
            <a:avLst/>
          </a:prstGeom>
        </p:spPr>
      </p:pic>
    </p:spTree>
    <p:extLst>
      <p:ext uri="{BB962C8B-B14F-4D97-AF65-F5344CB8AC3E}">
        <p14:creationId xmlns:p14="http://schemas.microsoft.com/office/powerpoint/2010/main" val="3839719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AEDBA4B8-7484-E05F-F2B2-1DA225CB54D8}"/>
              </a:ext>
            </a:extLst>
          </p:cNvPr>
          <p:cNvPicPr>
            <a:picLocks noChangeAspect="1"/>
          </p:cNvPicPr>
          <p:nvPr/>
        </p:nvPicPr>
        <p:blipFill rotWithShape="1">
          <a:blip r:embed="rId2"/>
          <a:srcRect t="63123" b="19493"/>
          <a:stretch/>
        </p:blipFill>
        <p:spPr>
          <a:xfrm>
            <a:off x="6096000" y="0"/>
            <a:ext cx="6141833" cy="3252486"/>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D43ED545-56C2-DA2B-B95C-2D0678942690}"/>
              </a:ext>
            </a:extLst>
          </p:cNvPr>
          <p:cNvPicPr>
            <a:picLocks noChangeAspect="1"/>
          </p:cNvPicPr>
          <p:nvPr/>
        </p:nvPicPr>
        <p:blipFill rotWithShape="1">
          <a:blip r:embed="rId3"/>
          <a:srcRect t="63122" b="19494"/>
          <a:stretch/>
        </p:blipFill>
        <p:spPr>
          <a:xfrm>
            <a:off x="307794" y="173620"/>
            <a:ext cx="5793279" cy="3171463"/>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99599D9C-943C-2302-E1B4-D84FB51287DE}"/>
              </a:ext>
            </a:extLst>
          </p:cNvPr>
          <p:cNvPicPr>
            <a:picLocks noChangeAspect="1"/>
          </p:cNvPicPr>
          <p:nvPr/>
        </p:nvPicPr>
        <p:blipFill>
          <a:blip r:embed="rId4"/>
          <a:stretch>
            <a:fillRect/>
          </a:stretch>
        </p:blipFill>
        <p:spPr>
          <a:xfrm>
            <a:off x="2935316" y="3345083"/>
            <a:ext cx="6231600" cy="3274230"/>
          </a:xfrm>
          <a:prstGeom prst="rect">
            <a:avLst/>
          </a:prstGeom>
        </p:spPr>
      </p:pic>
    </p:spTree>
    <p:extLst>
      <p:ext uri="{BB962C8B-B14F-4D97-AF65-F5344CB8AC3E}">
        <p14:creationId xmlns:p14="http://schemas.microsoft.com/office/powerpoint/2010/main" val="3979600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D87C-9A2D-7644-7BFC-B13E9E63F7DC}"/>
              </a:ext>
            </a:extLst>
          </p:cNvPr>
          <p:cNvSpPr>
            <a:spLocks noGrp="1"/>
          </p:cNvSpPr>
          <p:nvPr>
            <p:ph type="title"/>
          </p:nvPr>
        </p:nvSpPr>
        <p:spPr/>
        <p:txBody>
          <a:bodyPr/>
          <a:lstStyle/>
          <a:p>
            <a:r>
              <a:rPr lang="en-US" dirty="0"/>
              <a:t>Chain</a:t>
            </a:r>
            <a:r>
              <a:rPr lang="zh-TW" altLang="en-US" dirty="0"/>
              <a:t> </a:t>
            </a:r>
            <a:r>
              <a:rPr lang="en-US" altLang="zh-TW" dirty="0"/>
              <a:t>of</a:t>
            </a:r>
            <a:r>
              <a:rPr lang="zh-TW" altLang="en-US" dirty="0"/>
              <a:t> </a:t>
            </a:r>
            <a:r>
              <a:rPr lang="en-US" altLang="zh-TW" dirty="0"/>
              <a:t>Thoughts</a:t>
            </a:r>
            <a:endParaRPr lang="en-US"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4DDB99C2-E5A1-DF29-93FB-FD22C4D146BB}"/>
              </a:ext>
            </a:extLst>
          </p:cNvPr>
          <p:cNvPicPr>
            <a:picLocks noChangeAspect="1"/>
          </p:cNvPicPr>
          <p:nvPr/>
        </p:nvPicPr>
        <p:blipFill>
          <a:blip r:embed="rId2"/>
          <a:stretch>
            <a:fillRect/>
          </a:stretch>
        </p:blipFill>
        <p:spPr>
          <a:xfrm>
            <a:off x="2209800" y="1507692"/>
            <a:ext cx="7772400" cy="3842616"/>
          </a:xfrm>
          <a:prstGeom prst="rect">
            <a:avLst/>
          </a:prstGeom>
        </p:spPr>
      </p:pic>
      <p:sp>
        <p:nvSpPr>
          <p:cNvPr id="7" name="TextBox 6">
            <a:extLst>
              <a:ext uri="{FF2B5EF4-FFF2-40B4-BE49-F238E27FC236}">
                <a16:creationId xmlns:a16="http://schemas.microsoft.com/office/drawing/2014/main" id="{EA909699-B4D5-A1ED-CC60-8099EC34079A}"/>
              </a:ext>
            </a:extLst>
          </p:cNvPr>
          <p:cNvSpPr txBox="1"/>
          <p:nvPr/>
        </p:nvSpPr>
        <p:spPr>
          <a:xfrm>
            <a:off x="3246699" y="5350308"/>
            <a:ext cx="6099858" cy="646331"/>
          </a:xfrm>
          <a:prstGeom prst="rect">
            <a:avLst/>
          </a:prstGeom>
          <a:noFill/>
        </p:spPr>
        <p:txBody>
          <a:bodyPr wrap="square">
            <a:spAutoFit/>
          </a:bodyPr>
          <a:lstStyle/>
          <a:p>
            <a:r>
              <a:rPr lang="en-US" dirty="0">
                <a:hlinkClick r:id="rId3"/>
              </a:rPr>
              <a:t>[2201.11903] Chain-of-Thought Prompting Elicits Reasoning in Large Language Models (arxiv.org)</a:t>
            </a:r>
            <a:endParaRPr lang="en-US" dirty="0"/>
          </a:p>
        </p:txBody>
      </p:sp>
    </p:spTree>
    <p:extLst>
      <p:ext uri="{BB962C8B-B14F-4D97-AF65-F5344CB8AC3E}">
        <p14:creationId xmlns:p14="http://schemas.microsoft.com/office/powerpoint/2010/main" val="2544765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4B9E-29A3-72C0-38AB-F0B1E9942B9F}"/>
              </a:ext>
            </a:extLst>
          </p:cNvPr>
          <p:cNvSpPr>
            <a:spLocks noGrp="1"/>
          </p:cNvSpPr>
          <p:nvPr>
            <p:ph type="title"/>
          </p:nvPr>
        </p:nvSpPr>
        <p:spPr/>
        <p:txBody>
          <a:bodyPr/>
          <a:lstStyle/>
          <a:p>
            <a:r>
              <a:rPr lang="en-US" dirty="0"/>
              <a:t>Purposes of today's workshop</a:t>
            </a:r>
          </a:p>
        </p:txBody>
      </p:sp>
      <p:sp>
        <p:nvSpPr>
          <p:cNvPr id="3" name="Content Placeholder 2">
            <a:extLst>
              <a:ext uri="{FF2B5EF4-FFF2-40B4-BE49-F238E27FC236}">
                <a16:creationId xmlns:a16="http://schemas.microsoft.com/office/drawing/2014/main" id="{02DC9410-A0AD-B9A7-7456-6E5C0BA9A743}"/>
              </a:ext>
            </a:extLst>
          </p:cNvPr>
          <p:cNvSpPr>
            <a:spLocks noGrp="1"/>
          </p:cNvSpPr>
          <p:nvPr>
            <p:ph idx="1"/>
          </p:nvPr>
        </p:nvSpPr>
        <p:spPr/>
        <p:txBody>
          <a:bodyPr/>
          <a:lstStyle/>
          <a:p>
            <a:r>
              <a:rPr lang="en-US" dirty="0"/>
              <a:t>We will show you how we use </a:t>
            </a:r>
            <a:r>
              <a:rPr lang="en-US" altLang="zh-TW" dirty="0" err="1"/>
              <a:t>ChatGPT</a:t>
            </a:r>
            <a:r>
              <a:rPr lang="zh-TW" altLang="en-US" dirty="0"/>
              <a:t> </a:t>
            </a:r>
            <a:r>
              <a:rPr lang="en-US" altLang="zh-TW" dirty="0"/>
              <a:t>and</a:t>
            </a:r>
            <a:r>
              <a:rPr lang="zh-TW" altLang="en-US" dirty="0"/>
              <a:t> </a:t>
            </a:r>
            <a:r>
              <a:rPr lang="en-US" altLang="zh-TW" dirty="0"/>
              <a:t>its</a:t>
            </a:r>
            <a:r>
              <a:rPr lang="zh-TW" altLang="en-US" dirty="0"/>
              <a:t> </a:t>
            </a:r>
            <a:r>
              <a:rPr lang="en-US" altLang="zh-TW" dirty="0"/>
              <a:t>variants</a:t>
            </a:r>
            <a:r>
              <a:rPr lang="zh-TW" altLang="en-US" dirty="0"/>
              <a:t> </a:t>
            </a:r>
            <a:r>
              <a:rPr lang="en-US" dirty="0"/>
              <a:t>and why we use them in such ways;</a:t>
            </a:r>
          </a:p>
          <a:p>
            <a:r>
              <a:rPr lang="en-US" dirty="0"/>
              <a:t>we won‘t be delving into the technical details of generative AI algorithms</a:t>
            </a:r>
            <a:r>
              <a:rPr lang="en-US" altLang="zh-TW" dirty="0"/>
              <a:t>,</a:t>
            </a:r>
            <a:r>
              <a:rPr lang="zh-TW" altLang="en-US" dirty="0"/>
              <a:t> </a:t>
            </a:r>
            <a:r>
              <a:rPr lang="en-US" altLang="zh-TW" dirty="0"/>
              <a:t>biases,</a:t>
            </a:r>
            <a:r>
              <a:rPr lang="en-US" dirty="0"/>
              <a:t> and their ethical implications.</a:t>
            </a:r>
          </a:p>
          <a:p>
            <a:r>
              <a:rPr lang="en-US" dirty="0"/>
              <a:t>We hope, after the workshop, you can make an informed decision about whether or not to use generative AI in your own work. </a:t>
            </a:r>
          </a:p>
          <a:p>
            <a:pPr marL="0" indent="0">
              <a:buNone/>
            </a:pPr>
            <a:endParaRPr lang="en-US" dirty="0"/>
          </a:p>
        </p:txBody>
      </p:sp>
    </p:spTree>
    <p:extLst>
      <p:ext uri="{BB962C8B-B14F-4D97-AF65-F5344CB8AC3E}">
        <p14:creationId xmlns:p14="http://schemas.microsoft.com/office/powerpoint/2010/main" val="1748412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8E97-830B-EB74-271B-48D0D9DCD6EF}"/>
              </a:ext>
            </a:extLst>
          </p:cNvPr>
          <p:cNvSpPr>
            <a:spLocks noGrp="1"/>
          </p:cNvSpPr>
          <p:nvPr>
            <p:ph type="title"/>
          </p:nvPr>
        </p:nvSpPr>
        <p:spPr/>
        <p:txBody>
          <a:bodyPr/>
          <a:lstStyle/>
          <a:p>
            <a:r>
              <a:rPr lang="en-US" altLang="zh-TW"/>
              <a:t>Ask</a:t>
            </a:r>
            <a:r>
              <a:rPr lang="zh-TW" altLang="en-US"/>
              <a:t> </a:t>
            </a:r>
            <a:r>
              <a:rPr lang="en-US" altLang="zh-TW"/>
              <a:t>the</a:t>
            </a:r>
            <a:r>
              <a:rPr lang="zh-TW" altLang="en-US"/>
              <a:t> </a:t>
            </a:r>
            <a:r>
              <a:rPr lang="en-US" altLang="zh-TW"/>
              <a:t>Chatbots</a:t>
            </a:r>
            <a:r>
              <a:rPr lang="zh-TW" altLang="en-US"/>
              <a:t> </a:t>
            </a:r>
            <a:r>
              <a:rPr lang="en-US" altLang="zh-TW"/>
              <a:t>for</a:t>
            </a:r>
            <a:r>
              <a:rPr lang="zh-TW" altLang="en-US"/>
              <a:t> </a:t>
            </a:r>
            <a:r>
              <a:rPr lang="en-US" altLang="zh-TW"/>
              <a:t>Prompts</a:t>
            </a:r>
            <a:endParaRPr lang="en-US" dirty="0"/>
          </a:p>
        </p:txBody>
      </p:sp>
      <p:sp>
        <p:nvSpPr>
          <p:cNvPr id="5" name="TextBox 4">
            <a:extLst>
              <a:ext uri="{FF2B5EF4-FFF2-40B4-BE49-F238E27FC236}">
                <a16:creationId xmlns:a16="http://schemas.microsoft.com/office/drawing/2014/main" id="{FA4F2065-A46C-046F-1EAC-C56314912499}"/>
              </a:ext>
            </a:extLst>
          </p:cNvPr>
          <p:cNvSpPr txBox="1"/>
          <p:nvPr/>
        </p:nvSpPr>
        <p:spPr>
          <a:xfrm>
            <a:off x="5334964" y="6029215"/>
            <a:ext cx="1522072" cy="369332"/>
          </a:xfrm>
          <a:prstGeom prst="rect">
            <a:avLst/>
          </a:prstGeom>
          <a:noFill/>
        </p:spPr>
        <p:txBody>
          <a:bodyPr wrap="square">
            <a:spAutoFit/>
          </a:bodyPr>
          <a:lstStyle/>
          <a:p>
            <a:pPr algn="ctr"/>
            <a:r>
              <a:rPr lang="ja-JP" altLang="en-US">
                <a:hlinkClick r:id="rId2"/>
              </a:rPr>
              <a:t>疾病地圖</a:t>
            </a:r>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59B11F24-B0D2-9B12-075C-BB26519B81EB}"/>
              </a:ext>
            </a:extLst>
          </p:cNvPr>
          <p:cNvPicPr>
            <a:picLocks noChangeAspect="1"/>
          </p:cNvPicPr>
          <p:nvPr/>
        </p:nvPicPr>
        <p:blipFill>
          <a:blip r:embed="rId3"/>
          <a:stretch>
            <a:fillRect/>
          </a:stretch>
        </p:blipFill>
        <p:spPr>
          <a:xfrm>
            <a:off x="2209800" y="1762637"/>
            <a:ext cx="7772400" cy="4194628"/>
          </a:xfrm>
          <a:prstGeom prst="rect">
            <a:avLst/>
          </a:prstGeom>
        </p:spPr>
      </p:pic>
    </p:spTree>
    <p:extLst>
      <p:ext uri="{BB962C8B-B14F-4D97-AF65-F5344CB8AC3E}">
        <p14:creationId xmlns:p14="http://schemas.microsoft.com/office/powerpoint/2010/main" val="188115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with medium confidence">
            <a:extLst>
              <a:ext uri="{FF2B5EF4-FFF2-40B4-BE49-F238E27FC236}">
                <a16:creationId xmlns:a16="http://schemas.microsoft.com/office/drawing/2014/main" id="{50C7F2AD-B405-E419-1F34-D2F4A1A678A9}"/>
              </a:ext>
            </a:extLst>
          </p:cNvPr>
          <p:cNvPicPr>
            <a:picLocks noChangeAspect="1"/>
          </p:cNvPicPr>
          <p:nvPr/>
        </p:nvPicPr>
        <p:blipFill>
          <a:blip r:embed="rId2"/>
          <a:stretch>
            <a:fillRect/>
          </a:stretch>
        </p:blipFill>
        <p:spPr>
          <a:xfrm>
            <a:off x="0" y="0"/>
            <a:ext cx="6311348" cy="6858000"/>
          </a:xfrm>
          <a:prstGeom prst="rect">
            <a:avLst/>
          </a:prstGeom>
        </p:spPr>
      </p:pic>
      <p:pic>
        <p:nvPicPr>
          <p:cNvPr id="15" name="Picture 14" descr="Text, letter&#10;&#10;Description automatically generated">
            <a:extLst>
              <a:ext uri="{FF2B5EF4-FFF2-40B4-BE49-F238E27FC236}">
                <a16:creationId xmlns:a16="http://schemas.microsoft.com/office/drawing/2014/main" id="{280B1B27-48B0-353B-3688-560FE20A05BD}"/>
              </a:ext>
            </a:extLst>
          </p:cNvPr>
          <p:cNvPicPr>
            <a:picLocks noChangeAspect="1"/>
          </p:cNvPicPr>
          <p:nvPr/>
        </p:nvPicPr>
        <p:blipFill>
          <a:blip r:embed="rId3"/>
          <a:stretch>
            <a:fillRect/>
          </a:stretch>
        </p:blipFill>
        <p:spPr>
          <a:xfrm>
            <a:off x="6074122" y="1122744"/>
            <a:ext cx="6117878" cy="4862715"/>
          </a:xfrm>
          <a:prstGeom prst="rect">
            <a:avLst/>
          </a:prstGeom>
        </p:spPr>
      </p:pic>
    </p:spTree>
    <p:extLst>
      <p:ext uri="{BB962C8B-B14F-4D97-AF65-F5344CB8AC3E}">
        <p14:creationId xmlns:p14="http://schemas.microsoft.com/office/powerpoint/2010/main" val="915205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with medium confidence">
            <a:extLst>
              <a:ext uri="{FF2B5EF4-FFF2-40B4-BE49-F238E27FC236}">
                <a16:creationId xmlns:a16="http://schemas.microsoft.com/office/drawing/2014/main" id="{16F43803-395A-6BDA-A117-3A7488889E2C}"/>
              </a:ext>
            </a:extLst>
          </p:cNvPr>
          <p:cNvPicPr>
            <a:picLocks noChangeAspect="1"/>
          </p:cNvPicPr>
          <p:nvPr/>
        </p:nvPicPr>
        <p:blipFill>
          <a:blip r:embed="rId2"/>
          <a:stretch>
            <a:fillRect/>
          </a:stretch>
        </p:blipFill>
        <p:spPr>
          <a:xfrm>
            <a:off x="775504" y="73716"/>
            <a:ext cx="10926501" cy="6710568"/>
          </a:xfrm>
          <a:prstGeom prst="rect">
            <a:avLst/>
          </a:prstGeom>
        </p:spPr>
      </p:pic>
    </p:spTree>
    <p:extLst>
      <p:ext uri="{BB962C8B-B14F-4D97-AF65-F5344CB8AC3E}">
        <p14:creationId xmlns:p14="http://schemas.microsoft.com/office/powerpoint/2010/main" val="2737138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2FD67FC-E1DC-5B61-74E8-3344CDF0446F}"/>
              </a:ext>
            </a:extLst>
          </p:cNvPr>
          <p:cNvPicPr>
            <a:picLocks noChangeAspect="1"/>
          </p:cNvPicPr>
          <p:nvPr/>
        </p:nvPicPr>
        <p:blipFill>
          <a:blip r:embed="rId2"/>
          <a:stretch>
            <a:fillRect/>
          </a:stretch>
        </p:blipFill>
        <p:spPr>
          <a:xfrm>
            <a:off x="2477668" y="0"/>
            <a:ext cx="7236663" cy="6858000"/>
          </a:xfrm>
          <a:prstGeom prst="rect">
            <a:avLst/>
          </a:prstGeom>
        </p:spPr>
      </p:pic>
    </p:spTree>
    <p:extLst>
      <p:ext uri="{BB962C8B-B14F-4D97-AF65-F5344CB8AC3E}">
        <p14:creationId xmlns:p14="http://schemas.microsoft.com/office/powerpoint/2010/main" val="1248709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7D32-9484-8B7A-9671-BF9A4235BEEA}"/>
              </a:ext>
            </a:extLst>
          </p:cNvPr>
          <p:cNvSpPr>
            <a:spLocks noGrp="1"/>
          </p:cNvSpPr>
          <p:nvPr>
            <p:ph type="title"/>
          </p:nvPr>
        </p:nvSpPr>
        <p:spPr/>
        <p:txBody>
          <a:bodyPr/>
          <a:lstStyle/>
          <a:p>
            <a:r>
              <a:rPr lang="en-US" altLang="zh-TW" dirty="0"/>
              <a:t>Restrictions</a:t>
            </a:r>
            <a:r>
              <a:rPr lang="zh-TW" altLang="en-US" dirty="0"/>
              <a:t> </a:t>
            </a:r>
            <a:r>
              <a:rPr lang="en-US" altLang="zh-TW" dirty="0"/>
              <a:t>of</a:t>
            </a:r>
            <a:r>
              <a:rPr lang="zh-TW" altLang="en-US" dirty="0"/>
              <a:t> </a:t>
            </a:r>
            <a:r>
              <a:rPr lang="en-US" altLang="zh-TW" dirty="0"/>
              <a:t>Chatbots</a:t>
            </a:r>
            <a:endParaRPr lang="en-US" dirty="0"/>
          </a:p>
        </p:txBody>
      </p:sp>
      <p:sp>
        <p:nvSpPr>
          <p:cNvPr id="3" name="Content Placeholder 2">
            <a:extLst>
              <a:ext uri="{FF2B5EF4-FFF2-40B4-BE49-F238E27FC236}">
                <a16:creationId xmlns:a16="http://schemas.microsoft.com/office/drawing/2014/main" id="{4073B9B5-77FC-1258-2609-F76AB84126A5}"/>
              </a:ext>
            </a:extLst>
          </p:cNvPr>
          <p:cNvSpPr>
            <a:spLocks noGrp="1"/>
          </p:cNvSpPr>
          <p:nvPr>
            <p:ph idx="1"/>
          </p:nvPr>
        </p:nvSpPr>
        <p:spPr/>
        <p:txBody>
          <a:bodyPr/>
          <a:lstStyle/>
          <a:p>
            <a:r>
              <a:rPr lang="en-US" dirty="0"/>
              <a:t>Cannot</a:t>
            </a:r>
            <a:r>
              <a:rPr lang="zh-TW" altLang="en-US" dirty="0"/>
              <a:t> </a:t>
            </a:r>
            <a:r>
              <a:rPr lang="en-US" altLang="zh-TW" dirty="0"/>
              <a:t>access</a:t>
            </a:r>
            <a:r>
              <a:rPr lang="zh-TW" altLang="en-US" dirty="0"/>
              <a:t> </a:t>
            </a:r>
            <a:r>
              <a:rPr lang="en-US" altLang="zh-TW" dirty="0"/>
              <a:t>internet;</a:t>
            </a:r>
          </a:p>
          <a:p>
            <a:r>
              <a:rPr lang="en-US" altLang="zh-TW" dirty="0"/>
              <a:t>Limitations</a:t>
            </a:r>
            <a:r>
              <a:rPr lang="zh-TW" altLang="en-US" dirty="0"/>
              <a:t> </a:t>
            </a:r>
            <a:r>
              <a:rPr lang="en-US" altLang="zh-TW" dirty="0"/>
              <a:t>in</a:t>
            </a:r>
            <a:r>
              <a:rPr lang="zh-TW" altLang="en-US" dirty="0"/>
              <a:t> </a:t>
            </a:r>
            <a:r>
              <a:rPr lang="en-US" altLang="zh-TW" dirty="0"/>
              <a:t>input</a:t>
            </a:r>
            <a:r>
              <a:rPr lang="zh-TW" altLang="en-US" dirty="0"/>
              <a:t> </a:t>
            </a:r>
            <a:r>
              <a:rPr lang="en-US" altLang="zh-TW" dirty="0"/>
              <a:t>and</a:t>
            </a:r>
            <a:r>
              <a:rPr lang="zh-TW" altLang="en-US" dirty="0"/>
              <a:t> </a:t>
            </a:r>
            <a:r>
              <a:rPr lang="en-US" altLang="zh-TW" dirty="0"/>
              <a:t>tokens;</a:t>
            </a:r>
          </a:p>
          <a:p>
            <a:r>
              <a:rPr lang="en-US" altLang="zh-TW" dirty="0"/>
              <a:t>Limitations</a:t>
            </a:r>
            <a:r>
              <a:rPr lang="zh-TW" altLang="en-US" dirty="0"/>
              <a:t> </a:t>
            </a:r>
            <a:r>
              <a:rPr lang="en-US" altLang="zh-TW" dirty="0"/>
              <a:t>in</a:t>
            </a:r>
            <a:r>
              <a:rPr lang="zh-TW" altLang="en-US" dirty="0"/>
              <a:t> </a:t>
            </a:r>
            <a:r>
              <a:rPr lang="en-US" altLang="zh-TW" dirty="0"/>
              <a:t>memorizing</a:t>
            </a:r>
            <a:r>
              <a:rPr lang="zh-TW" altLang="en-US" dirty="0"/>
              <a:t> </a:t>
            </a:r>
            <a:r>
              <a:rPr lang="en-US" altLang="zh-TW" dirty="0"/>
              <a:t>chat</a:t>
            </a:r>
            <a:r>
              <a:rPr lang="zh-TW" altLang="en-US" dirty="0"/>
              <a:t> </a:t>
            </a:r>
            <a:r>
              <a:rPr lang="en-US" altLang="zh-TW" dirty="0"/>
              <a:t>history;</a:t>
            </a:r>
          </a:p>
          <a:p>
            <a:r>
              <a:rPr lang="en-US" altLang="zh-TW" dirty="0"/>
              <a:t>Restrictions</a:t>
            </a:r>
            <a:r>
              <a:rPr lang="zh-TW" altLang="en-US" dirty="0"/>
              <a:t> </a:t>
            </a:r>
            <a:r>
              <a:rPr lang="en-US" altLang="zh-TW" dirty="0"/>
              <a:t>in</a:t>
            </a:r>
            <a:r>
              <a:rPr lang="zh-TW" altLang="en-US" dirty="0"/>
              <a:t> </a:t>
            </a:r>
            <a:r>
              <a:rPr lang="en-US" altLang="zh-TW" dirty="0"/>
              <a:t>content;</a:t>
            </a:r>
          </a:p>
          <a:p>
            <a:r>
              <a:rPr lang="en-US" altLang="zh-TW" dirty="0"/>
              <a:t>Time</a:t>
            </a:r>
            <a:r>
              <a:rPr lang="zh-TW" altLang="en-US" dirty="0"/>
              <a:t> </a:t>
            </a:r>
            <a:r>
              <a:rPr lang="en-US" altLang="zh-TW" dirty="0"/>
              <a:t>frame</a:t>
            </a:r>
            <a:endParaRPr lang="en-US" dirty="0"/>
          </a:p>
        </p:txBody>
      </p:sp>
    </p:spTree>
    <p:extLst>
      <p:ext uri="{BB962C8B-B14F-4D97-AF65-F5344CB8AC3E}">
        <p14:creationId xmlns:p14="http://schemas.microsoft.com/office/powerpoint/2010/main" val="404347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8CA5-501B-D116-B386-A3A3C4804017}"/>
              </a:ext>
            </a:extLst>
          </p:cNvPr>
          <p:cNvSpPr>
            <a:spLocks noGrp="1"/>
          </p:cNvSpPr>
          <p:nvPr>
            <p:ph type="title"/>
          </p:nvPr>
        </p:nvSpPr>
        <p:spPr/>
        <p:txBody>
          <a:bodyPr/>
          <a:lstStyle/>
          <a:p>
            <a:r>
              <a:rPr lang="en-US" dirty="0"/>
              <a:t>Today’s schedule</a:t>
            </a:r>
          </a:p>
        </p:txBody>
      </p:sp>
      <p:sp>
        <p:nvSpPr>
          <p:cNvPr id="3" name="Content Placeholder 2">
            <a:extLst>
              <a:ext uri="{FF2B5EF4-FFF2-40B4-BE49-F238E27FC236}">
                <a16:creationId xmlns:a16="http://schemas.microsoft.com/office/drawing/2014/main" id="{8283E79C-8690-FB7A-44F2-92F37B3D6B9B}"/>
              </a:ext>
            </a:extLst>
          </p:cNvPr>
          <p:cNvSpPr>
            <a:spLocks noGrp="1"/>
          </p:cNvSpPr>
          <p:nvPr>
            <p:ph idx="1"/>
          </p:nvPr>
        </p:nvSpPr>
        <p:spPr/>
        <p:txBody>
          <a:bodyPr/>
          <a:lstStyle/>
          <a:p>
            <a:r>
              <a:rPr lang="en-US" dirty="0"/>
              <a:t>What is generative artificial intelligence?</a:t>
            </a:r>
          </a:p>
          <a:p>
            <a:r>
              <a:rPr lang="en-US" dirty="0"/>
              <a:t>Prompt engineering</a:t>
            </a:r>
          </a:p>
          <a:p>
            <a:r>
              <a:rPr lang="en-US" dirty="0"/>
              <a:t>Use cases</a:t>
            </a:r>
          </a:p>
        </p:txBody>
      </p:sp>
    </p:spTree>
    <p:extLst>
      <p:ext uri="{BB962C8B-B14F-4D97-AF65-F5344CB8AC3E}">
        <p14:creationId xmlns:p14="http://schemas.microsoft.com/office/powerpoint/2010/main" val="94358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035D7B2D-1FFE-3114-9AAF-849E4383F129}"/>
              </a:ext>
            </a:extLst>
          </p:cNvPr>
          <p:cNvSpPr>
            <a:spLocks noGrp="1"/>
          </p:cNvSpPr>
          <p:nvPr>
            <p:ph type="title"/>
          </p:nvPr>
        </p:nvSpPr>
        <p:spPr>
          <a:xfrm>
            <a:off x="4184542" y="486184"/>
            <a:ext cx="7363990" cy="1325563"/>
          </a:xfrm>
        </p:spPr>
        <p:txBody>
          <a:bodyPr vert="horz" lIns="91440" tIns="45720" rIns="91440" bIns="45720" rtlCol="0" anchor="ctr">
            <a:normAutofit/>
          </a:bodyPr>
          <a:lstStyle/>
          <a:p>
            <a:r>
              <a:rPr lang="en-US" kern="1200">
                <a:solidFill>
                  <a:schemeClr val="tx1"/>
                </a:solidFill>
                <a:latin typeface="+mj-lt"/>
                <a:ea typeface="+mj-ea"/>
                <a:cs typeface="+mj-cs"/>
              </a:rPr>
              <a:t>Discord</a:t>
            </a:r>
          </a:p>
        </p:txBody>
      </p:sp>
      <p:pic>
        <p:nvPicPr>
          <p:cNvPr id="7" name="Picture 6">
            <a:extLst>
              <a:ext uri="{FF2B5EF4-FFF2-40B4-BE49-F238E27FC236}">
                <a16:creationId xmlns:a16="http://schemas.microsoft.com/office/drawing/2014/main" id="{AC2CB564-942A-0F5D-8A5A-4B2664732500}"/>
              </a:ext>
            </a:extLst>
          </p:cNvPr>
          <p:cNvPicPr>
            <a:picLocks noChangeAspect="1"/>
          </p:cNvPicPr>
          <p:nvPr/>
        </p:nvPicPr>
        <p:blipFill rotWithShape="1">
          <a:blip r:embed="rId2"/>
          <a:srcRect r="3" b="3"/>
          <a:stretch/>
        </p:blipFill>
        <p:spPr>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6" name="TextBox 5">
            <a:extLst>
              <a:ext uri="{FF2B5EF4-FFF2-40B4-BE49-F238E27FC236}">
                <a16:creationId xmlns:a16="http://schemas.microsoft.com/office/drawing/2014/main" id="{FE4ED4B9-5E4E-AC20-74FE-181379C159D8}"/>
              </a:ext>
            </a:extLst>
          </p:cNvPr>
          <p:cNvSpPr txBox="1"/>
          <p:nvPr/>
        </p:nvSpPr>
        <p:spPr>
          <a:xfrm>
            <a:off x="4184542" y="1946684"/>
            <a:ext cx="7363990" cy="4351338"/>
          </a:xfrm>
          <a:prstGeom prst="rect">
            <a:avLst/>
          </a:prstGeom>
        </p:spPr>
        <p:txBody>
          <a:bodyPr vert="horz" lIns="91440" tIns="45720" rIns="91440" bIns="45720" rtlCol="0">
            <a:normAutofit fontScale="92500"/>
          </a:bodyPr>
          <a:lstStyle/>
          <a:p>
            <a:pPr indent="-228600">
              <a:lnSpc>
                <a:spcPct val="90000"/>
              </a:lnSpc>
              <a:spcAft>
                <a:spcPts val="600"/>
              </a:spcAft>
              <a:buFont typeface="Arial" panose="020B0604020202020204" pitchFamily="34" charset="0"/>
              <a:buChar char="•"/>
            </a:pPr>
            <a:r>
              <a:rPr lang="en-US" sz="3600" dirty="0">
                <a:hlinkClick r:id="rId3"/>
              </a:rPr>
              <a:t>https://discord.gg/RjfbFHTn</a:t>
            </a:r>
            <a:endParaRPr lang="en-US" sz="3600" dirty="0"/>
          </a:p>
          <a:p>
            <a:pPr indent="-228600">
              <a:lnSpc>
                <a:spcPct val="90000"/>
              </a:lnSpc>
              <a:spcAft>
                <a:spcPts val="600"/>
              </a:spcAft>
              <a:buFont typeface="Arial" panose="020B0604020202020204" pitchFamily="34" charset="0"/>
              <a:buChar char="•"/>
            </a:pPr>
            <a:r>
              <a:rPr lang="en-US" altLang="zh-TW" sz="3600" dirty="0"/>
              <a:t>A community for discussing application of generative AI in East Asian Studies;</a:t>
            </a:r>
          </a:p>
          <a:p>
            <a:pPr indent="-228600">
              <a:lnSpc>
                <a:spcPct val="90000"/>
              </a:lnSpc>
              <a:spcAft>
                <a:spcPts val="600"/>
              </a:spcAft>
              <a:buFont typeface="Arial" panose="020B0604020202020204" pitchFamily="34" charset="0"/>
              <a:buChar char="•"/>
            </a:pPr>
            <a:r>
              <a:rPr lang="en-US" altLang="zh-TW" sz="3600" dirty="0"/>
              <a:t>Sharing use cases and applications;</a:t>
            </a:r>
          </a:p>
          <a:p>
            <a:pPr indent="-228600">
              <a:lnSpc>
                <a:spcPct val="90000"/>
              </a:lnSpc>
              <a:spcAft>
                <a:spcPts val="600"/>
              </a:spcAft>
              <a:buFont typeface="Arial" panose="020B0604020202020204" pitchFamily="34" charset="0"/>
              <a:buChar char="•"/>
            </a:pPr>
            <a:r>
              <a:rPr lang="en-US" altLang="zh-TW" sz="3600" dirty="0"/>
              <a:t>Asking questions and seeking help;</a:t>
            </a:r>
          </a:p>
          <a:p>
            <a:pPr indent="-228600">
              <a:lnSpc>
                <a:spcPct val="90000"/>
              </a:lnSpc>
              <a:spcAft>
                <a:spcPts val="600"/>
              </a:spcAft>
              <a:buFont typeface="Arial" panose="020B0604020202020204" pitchFamily="34" charset="0"/>
              <a:buChar char="•"/>
            </a:pPr>
            <a:r>
              <a:rPr lang="en-US" altLang="zh-TW" sz="3600" dirty="0"/>
              <a:t>Please</a:t>
            </a:r>
            <a:r>
              <a:rPr lang="zh-TW" altLang="en-US" sz="3600" dirty="0"/>
              <a:t> </a:t>
            </a:r>
            <a:r>
              <a:rPr lang="en-US" altLang="zh-TW" sz="3600" dirty="0"/>
              <a:t>use</a:t>
            </a:r>
            <a:r>
              <a:rPr lang="zh-TW" altLang="en-US" sz="3600" dirty="0"/>
              <a:t> </a:t>
            </a:r>
            <a:r>
              <a:rPr lang="en-US" altLang="zh-TW" sz="3600" dirty="0"/>
              <a:t>the</a:t>
            </a:r>
            <a:r>
              <a:rPr lang="zh-TW" altLang="en-US" sz="3600" dirty="0"/>
              <a:t> </a:t>
            </a:r>
            <a:r>
              <a:rPr lang="en-US" altLang="zh-TW" sz="3600" dirty="0"/>
              <a:t>#workshop-live-</a:t>
            </a:r>
            <a:r>
              <a:rPr lang="en-US" altLang="zh-TW" sz="3600" dirty="0" err="1"/>
              <a:t>disucssion</a:t>
            </a:r>
            <a:r>
              <a:rPr lang="zh-TW" altLang="en-US" sz="3600" dirty="0"/>
              <a:t> </a:t>
            </a:r>
            <a:r>
              <a:rPr lang="en-US" altLang="zh-TW" sz="3600" dirty="0"/>
              <a:t>channel</a:t>
            </a:r>
            <a:r>
              <a:rPr lang="zh-TW" altLang="en-US" sz="3600" dirty="0"/>
              <a:t> </a:t>
            </a:r>
            <a:r>
              <a:rPr lang="en-US" altLang="zh-TW" sz="3600" dirty="0"/>
              <a:t>to</a:t>
            </a:r>
            <a:r>
              <a:rPr lang="zh-TW" altLang="en-US" sz="3600" dirty="0"/>
              <a:t> </a:t>
            </a:r>
            <a:r>
              <a:rPr lang="en-US" altLang="zh-TW" sz="3600" dirty="0"/>
              <a:t>ask</a:t>
            </a:r>
            <a:r>
              <a:rPr lang="zh-TW" altLang="en-US" sz="3600" dirty="0"/>
              <a:t> </a:t>
            </a:r>
            <a:r>
              <a:rPr lang="en-US" altLang="zh-TW" sz="3600" dirty="0"/>
              <a:t>questions</a:t>
            </a:r>
            <a:r>
              <a:rPr lang="zh-TW" altLang="en-US" sz="3600" dirty="0"/>
              <a:t> </a:t>
            </a:r>
            <a:r>
              <a:rPr lang="en-US" altLang="zh-TW" sz="3600" dirty="0"/>
              <a:t>for</a:t>
            </a:r>
            <a:r>
              <a:rPr lang="zh-TW" altLang="en-US" sz="3600" dirty="0"/>
              <a:t> </a:t>
            </a:r>
            <a:r>
              <a:rPr lang="en-US" altLang="zh-TW" sz="3600" dirty="0"/>
              <a:t>this</a:t>
            </a:r>
            <a:r>
              <a:rPr lang="zh-TW" altLang="en-US" sz="3600" dirty="0"/>
              <a:t> </a:t>
            </a:r>
            <a:r>
              <a:rPr lang="en-US" altLang="zh-TW" sz="3600" dirty="0"/>
              <a:t>workshop.</a:t>
            </a:r>
            <a:endParaRPr lang="en-US" sz="3600" dirty="0"/>
          </a:p>
        </p:txBody>
      </p:sp>
      <p:pic>
        <p:nvPicPr>
          <p:cNvPr id="13" name="Picture 12">
            <a:extLst>
              <a:ext uri="{FF2B5EF4-FFF2-40B4-BE49-F238E27FC236}">
                <a16:creationId xmlns:a16="http://schemas.microsoft.com/office/drawing/2014/main" id="{3177D16C-F3BA-3998-A5B9-1CEED6DEBFD3}"/>
              </a:ext>
            </a:extLst>
          </p:cNvPr>
          <p:cNvPicPr>
            <a:picLocks noChangeAspect="1"/>
          </p:cNvPicPr>
          <p:nvPr/>
        </p:nvPicPr>
        <p:blipFill>
          <a:blip r:embed="rId4"/>
          <a:stretch>
            <a:fillRect/>
          </a:stretch>
        </p:blipFill>
        <p:spPr>
          <a:xfrm>
            <a:off x="581526" y="3635002"/>
            <a:ext cx="3212420" cy="2341255"/>
          </a:xfrm>
          <a:prstGeom prst="rect">
            <a:avLst/>
          </a:prstGeom>
        </p:spPr>
      </p:pic>
    </p:spTree>
    <p:extLst>
      <p:ext uri="{BB962C8B-B14F-4D97-AF65-F5344CB8AC3E}">
        <p14:creationId xmlns:p14="http://schemas.microsoft.com/office/powerpoint/2010/main" val="310320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7EF05D-B7E0-D7C3-C421-320BB2324647}"/>
              </a:ext>
            </a:extLst>
          </p:cNvPr>
          <p:cNvSpPr>
            <a:spLocks noGrp="1"/>
          </p:cNvSpPr>
          <p:nvPr>
            <p:ph idx="1"/>
          </p:nvPr>
        </p:nvSpPr>
        <p:spPr>
          <a:xfrm>
            <a:off x="932468" y="813521"/>
            <a:ext cx="10515600" cy="710759"/>
          </a:xfrm>
        </p:spPr>
        <p:txBody>
          <a:bodyPr/>
          <a:lstStyle/>
          <a:p>
            <a:pPr marL="0" indent="0">
              <a:buNone/>
            </a:pPr>
            <a:r>
              <a:rPr lang="en-US" dirty="0">
                <a:hlinkClick r:id="rId2"/>
              </a:rPr>
              <a:t>https://github.com/fccsdigitalchina/generative_ai_east_asian_studies</a:t>
            </a:r>
            <a:endParaRPr lang="en-US" dirty="0"/>
          </a:p>
        </p:txBody>
      </p:sp>
      <p:pic>
        <p:nvPicPr>
          <p:cNvPr id="7" name="Picture 6">
            <a:extLst>
              <a:ext uri="{FF2B5EF4-FFF2-40B4-BE49-F238E27FC236}">
                <a16:creationId xmlns:a16="http://schemas.microsoft.com/office/drawing/2014/main" id="{FA5BE16D-F6C8-7FF0-C0B6-6A991415E33C}"/>
              </a:ext>
            </a:extLst>
          </p:cNvPr>
          <p:cNvPicPr>
            <a:picLocks noChangeAspect="1"/>
          </p:cNvPicPr>
          <p:nvPr/>
        </p:nvPicPr>
        <p:blipFill>
          <a:blip r:embed="rId3"/>
          <a:stretch>
            <a:fillRect/>
          </a:stretch>
        </p:blipFill>
        <p:spPr>
          <a:xfrm>
            <a:off x="932468" y="2046571"/>
            <a:ext cx="3828061" cy="3853412"/>
          </a:xfrm>
          <a:prstGeom prst="rect">
            <a:avLst/>
          </a:prstGeom>
        </p:spPr>
      </p:pic>
      <p:pic>
        <p:nvPicPr>
          <p:cNvPr id="4" name="Picture 3">
            <a:extLst>
              <a:ext uri="{FF2B5EF4-FFF2-40B4-BE49-F238E27FC236}">
                <a16:creationId xmlns:a16="http://schemas.microsoft.com/office/drawing/2014/main" id="{D9862AC5-C88E-F4FA-BC92-F889078D1323}"/>
              </a:ext>
            </a:extLst>
          </p:cNvPr>
          <p:cNvPicPr>
            <a:picLocks noChangeAspect="1"/>
          </p:cNvPicPr>
          <p:nvPr/>
        </p:nvPicPr>
        <p:blipFill>
          <a:blip r:embed="rId4"/>
          <a:stretch>
            <a:fillRect/>
          </a:stretch>
        </p:blipFill>
        <p:spPr>
          <a:xfrm>
            <a:off x="5039462" y="1524280"/>
            <a:ext cx="7152538" cy="4585572"/>
          </a:xfrm>
          <a:prstGeom prst="rect">
            <a:avLst/>
          </a:prstGeom>
        </p:spPr>
      </p:pic>
      <p:pic>
        <p:nvPicPr>
          <p:cNvPr id="6" name="Picture 5">
            <a:extLst>
              <a:ext uri="{FF2B5EF4-FFF2-40B4-BE49-F238E27FC236}">
                <a16:creationId xmlns:a16="http://schemas.microsoft.com/office/drawing/2014/main" id="{1C8261AF-5128-A9A6-D062-562B259DFE3C}"/>
              </a:ext>
            </a:extLst>
          </p:cNvPr>
          <p:cNvPicPr>
            <a:picLocks noChangeAspect="1"/>
          </p:cNvPicPr>
          <p:nvPr/>
        </p:nvPicPr>
        <p:blipFill>
          <a:blip r:embed="rId5"/>
          <a:stretch>
            <a:fillRect/>
          </a:stretch>
        </p:blipFill>
        <p:spPr>
          <a:xfrm>
            <a:off x="7067629" y="3162579"/>
            <a:ext cx="3096204" cy="97180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1166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A8580-9473-8A4D-BF18-4933AC118AA5}"/>
              </a:ext>
            </a:extLst>
          </p:cNvPr>
          <p:cNvPicPr>
            <a:picLocks noChangeAspect="1"/>
          </p:cNvPicPr>
          <p:nvPr/>
        </p:nvPicPr>
        <p:blipFill rotWithShape="1">
          <a:blip r:embed="rId2"/>
          <a:srcRect r="11687" b="13804"/>
          <a:stretch/>
        </p:blipFill>
        <p:spPr>
          <a:xfrm>
            <a:off x="1947514" y="0"/>
            <a:ext cx="10100447" cy="6858000"/>
          </a:xfrm>
          <a:prstGeom prst="rect">
            <a:avLst/>
          </a:prstGeom>
        </p:spPr>
      </p:pic>
    </p:spTree>
    <p:extLst>
      <p:ext uri="{BB962C8B-B14F-4D97-AF65-F5344CB8AC3E}">
        <p14:creationId xmlns:p14="http://schemas.microsoft.com/office/powerpoint/2010/main" val="1037581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7E7B37D-B9FF-9A50-1D9E-EFEE02FBBDE3}"/>
              </a:ext>
            </a:extLst>
          </p:cNvPr>
          <p:cNvPicPr>
            <a:picLocks noChangeAspect="1"/>
          </p:cNvPicPr>
          <p:nvPr/>
        </p:nvPicPr>
        <p:blipFill>
          <a:blip r:embed="rId2"/>
          <a:stretch>
            <a:fillRect/>
          </a:stretch>
        </p:blipFill>
        <p:spPr>
          <a:xfrm>
            <a:off x="643467" y="907204"/>
            <a:ext cx="10905066" cy="5043590"/>
          </a:xfrm>
          <a:prstGeom prst="rect">
            <a:avLst/>
          </a:prstGeom>
        </p:spPr>
      </p:pic>
    </p:spTree>
    <p:extLst>
      <p:ext uri="{BB962C8B-B14F-4D97-AF65-F5344CB8AC3E}">
        <p14:creationId xmlns:p14="http://schemas.microsoft.com/office/powerpoint/2010/main" val="2651465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2263</TotalTime>
  <Words>1192</Words>
  <Application>Microsoft Macintosh PowerPoint</Application>
  <PresentationFormat>Widescreen</PresentationFormat>
  <Paragraphs>78</Paragraphs>
  <Slides>44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Linux Libertine</vt:lpstr>
      <vt:lpstr>Söhne</vt:lpstr>
      <vt:lpstr>Arial</vt:lpstr>
      <vt:lpstr>Calibri</vt:lpstr>
      <vt:lpstr>Calibri Light</vt:lpstr>
      <vt:lpstr>Office Theme</vt:lpstr>
      <vt:lpstr>Generative AI for East Asian Studies</vt:lpstr>
      <vt:lpstr>Disclaimer</vt:lpstr>
      <vt:lpstr>Why are we here?</vt:lpstr>
      <vt:lpstr>Purposes of today's workshop</vt:lpstr>
      <vt:lpstr>Today’s schedule</vt:lpstr>
      <vt:lpstr>Discord</vt:lpstr>
      <vt:lpstr>PowerPoint Presentation</vt:lpstr>
      <vt:lpstr>PowerPoint Presentation</vt:lpstr>
      <vt:lpstr>PowerPoint Presentation</vt:lpstr>
      <vt:lpstr>What is generative artificial intelligence?</vt:lpstr>
      <vt:lpstr>Common tasks</vt:lpstr>
      <vt:lpstr>Why ChatGPT surprised everyone?</vt:lpstr>
      <vt:lpstr>Narrow artificial intelligence</vt:lpstr>
      <vt:lpstr>Artificial general intelligence</vt:lpstr>
      <vt:lpstr>PowerPoint Presentation</vt:lpstr>
      <vt:lpstr>Is ChatGPT an artificial general intelligence?</vt:lpstr>
      <vt:lpstr>PowerPoint Presentation</vt:lpstr>
      <vt:lpstr>Generative Pre-trained Transformer (GPT) is one of the many large language models (LLMs). Other LLMs include PaLM (Google) and LLaMA (Meta).</vt:lpstr>
      <vt:lpstr>You can consider a LLM as a colossal AUTOCOMPLETE.</vt:lpstr>
      <vt:lpstr>PowerPoint Presentation</vt:lpstr>
      <vt:lpstr>PowerPoint Presentation</vt:lpstr>
      <vt:lpstr>Probability!</vt:lpstr>
      <vt:lpstr>You might need to know……</vt:lpstr>
      <vt:lpstr>The truly revolutionary part of the LLM chatbots is the way how human beings interact with machines, in other words, the user experience (UX) and user interface (UI).</vt:lpstr>
      <vt:lpstr>PowerPoint Presentation</vt:lpstr>
      <vt:lpstr>PowerPoint Presentation</vt:lpstr>
      <vt:lpstr>PowerPoint Presentation</vt:lpstr>
      <vt:lpstr>Prompting: how to converse with machines</vt:lpstr>
      <vt:lpstr>PowerPoint Presentation</vt:lpstr>
      <vt:lpstr>PowerPoint Presentation</vt:lpstr>
      <vt:lpstr>Prompting: without examples</vt:lpstr>
      <vt:lpstr>Prompting: without examples</vt:lpstr>
      <vt:lpstr>Prompting: with one example</vt:lpstr>
      <vt:lpstr>Prompting: with one example</vt:lpstr>
      <vt:lpstr>Prompting: with a few examples</vt:lpstr>
      <vt:lpstr>PowerPoint Presentation</vt:lpstr>
      <vt:lpstr>PowerPoint Presentation</vt:lpstr>
      <vt:lpstr>PowerPoint Presentation</vt:lpstr>
      <vt:lpstr>Chain of Thoughts</vt:lpstr>
      <vt:lpstr>Ask the Chatbots for Prompts</vt:lpstr>
      <vt:lpstr>PowerPoint Presentation</vt:lpstr>
      <vt:lpstr>PowerPoint Presentation</vt:lpstr>
      <vt:lpstr>PowerPoint Presentation</vt:lpstr>
      <vt:lpstr>Restrictions of Chatbots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East Asian Studies</dc:title>
  <dc:creator>Tang, Kwok-leong</dc:creator>
  <cp:lastModifiedBy>Tang, Kwok-leong</cp:lastModifiedBy>
  <cp:revision>1</cp:revision>
  <dcterms:created xsi:type="dcterms:W3CDTF">2023-04-20T03:44:48Z</dcterms:created>
  <dcterms:modified xsi:type="dcterms:W3CDTF">2023-04-21T17:28:38Z</dcterms:modified>
</cp:coreProperties>
</file>